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8" r:id="rId13"/>
    <p:sldId id="266"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14.02.2023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14.02.2023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14.02.2023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14.02.2023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6081654.jpg"/>
          <p:cNvPicPr>
            <a:picLocks noGrp="1" noChangeAspect="1"/>
          </p:cNvPicPr>
          <p:nvPr>
            <p:ph idx="1"/>
          </p:nvPr>
        </p:nvPicPr>
        <p:blipFill>
          <a:blip r:embed="rId2" cstate="print"/>
          <a:stretch>
            <a:fillRect/>
          </a:stretch>
        </p:blipFill>
        <p:spPr>
          <a:xfrm>
            <a:off x="0" y="0"/>
            <a:ext cx="9139945" cy="6858000"/>
          </a:xfrm>
        </p:spPr>
      </p:pic>
      <p:sp>
        <p:nvSpPr>
          <p:cNvPr id="4" name="Заголовок 3"/>
          <p:cNvSpPr>
            <a:spLocks noGrp="1"/>
          </p:cNvSpPr>
          <p:nvPr>
            <p:ph type="title"/>
          </p:nvPr>
        </p:nvSpPr>
        <p:spPr>
          <a:xfrm>
            <a:off x="457200" y="274638"/>
            <a:ext cx="8229600" cy="6178698"/>
          </a:xfrm>
        </p:spPr>
        <p:txBody>
          <a:bodyPr>
            <a:normAutofit fontScale="90000"/>
          </a:bodyPr>
          <a:lstStyle/>
          <a:p>
            <a:r>
              <a:rPr lang="ru-RU" sz="3600" dirty="0" smtClean="0">
                <a:latin typeface="Segoe Print" pitchFamily="2" charset="0"/>
              </a:rPr>
              <a:t>Способы </a:t>
            </a:r>
            <a:r>
              <a:rPr lang="ru-RU" sz="3600" dirty="0" smtClean="0">
                <a:latin typeface="Segoe Print" pitchFamily="2" charset="0"/>
              </a:rPr>
              <a:t>решения нестандартных</a:t>
            </a:r>
            <a:r>
              <a:rPr lang="ru-RU" sz="3600" dirty="0" smtClean="0">
                <a:latin typeface="Segoe Print" pitchFamily="2" charset="0"/>
              </a:rPr>
              <a:t/>
            </a:r>
            <a:br>
              <a:rPr lang="ru-RU" sz="3600" dirty="0" smtClean="0">
                <a:latin typeface="Segoe Print" pitchFamily="2" charset="0"/>
              </a:rPr>
            </a:br>
            <a:r>
              <a:rPr lang="ru-RU" sz="3600" dirty="0" smtClean="0">
                <a:latin typeface="Segoe Print" pitchFamily="2" charset="0"/>
              </a:rPr>
              <a:t>ситуаций в вопросах</a:t>
            </a:r>
            <a:br>
              <a:rPr lang="ru-RU" sz="3600" dirty="0" smtClean="0">
                <a:latin typeface="Segoe Print" pitchFamily="2" charset="0"/>
              </a:rPr>
            </a:br>
            <a:r>
              <a:rPr lang="ru-RU" sz="3600" dirty="0" smtClean="0">
                <a:latin typeface="Segoe Print" pitchFamily="2" charset="0"/>
              </a:rPr>
              <a:t>нравственного </a:t>
            </a:r>
            <a:r>
              <a:rPr lang="ru-RU" sz="3600" dirty="0" smtClean="0">
                <a:latin typeface="Segoe Print" pitchFamily="2" charset="0"/>
              </a:rPr>
              <a:t>воспитания детей.</a:t>
            </a:r>
            <a:br>
              <a:rPr lang="ru-RU" sz="3600" dirty="0" smtClean="0">
                <a:latin typeface="Segoe Print" pitchFamily="2" charset="0"/>
              </a:rPr>
            </a:br>
            <a:r>
              <a:rPr lang="ru-RU" sz="3600" dirty="0" smtClean="0">
                <a:latin typeface="Segoe Print" pitchFamily="2" charset="0"/>
              </a:rPr>
              <a:t/>
            </a:r>
            <a:br>
              <a:rPr lang="ru-RU" sz="3600" dirty="0" smtClean="0">
                <a:latin typeface="Segoe Print" pitchFamily="2" charset="0"/>
              </a:rPr>
            </a:br>
            <a:r>
              <a:rPr lang="ru-RU" sz="3600" dirty="0" smtClean="0">
                <a:latin typeface="Segoe Print" pitchFamily="2" charset="0"/>
              </a:rPr>
              <a:t/>
            </a:r>
            <a:br>
              <a:rPr lang="ru-RU" sz="3600" dirty="0" smtClean="0">
                <a:latin typeface="Segoe Print" pitchFamily="2" charset="0"/>
              </a:rPr>
            </a:br>
            <a:r>
              <a:rPr lang="ru-RU" sz="3600" dirty="0" smtClean="0">
                <a:latin typeface="Segoe Print" pitchFamily="2" charset="0"/>
              </a:rPr>
              <a:t/>
            </a:r>
            <a:br>
              <a:rPr lang="ru-RU" sz="3600" dirty="0" smtClean="0">
                <a:latin typeface="Segoe Print" pitchFamily="2" charset="0"/>
              </a:rPr>
            </a:br>
            <a:r>
              <a:rPr lang="ru-RU" sz="3600" dirty="0" smtClean="0">
                <a:latin typeface="Segoe Print" pitchFamily="2" charset="0"/>
              </a:rPr>
              <a:t/>
            </a:r>
            <a:br>
              <a:rPr lang="ru-RU" sz="3600" dirty="0" smtClean="0">
                <a:latin typeface="Segoe Print" pitchFamily="2" charset="0"/>
              </a:rPr>
            </a:br>
            <a:r>
              <a:rPr lang="ru-RU" sz="3600" dirty="0" smtClean="0">
                <a:latin typeface="Segoe Print" pitchFamily="2" charset="0"/>
              </a:rPr>
              <a:t/>
            </a:r>
            <a:br>
              <a:rPr lang="ru-RU" sz="3600" dirty="0" smtClean="0">
                <a:latin typeface="Segoe Print" pitchFamily="2" charset="0"/>
              </a:rPr>
            </a:br>
            <a:r>
              <a:rPr lang="ru-RU" sz="2200" dirty="0" smtClean="0">
                <a:latin typeface="Segoe Print" pitchFamily="2" charset="0"/>
              </a:rPr>
              <a:t>МАДОУ ЦРР </a:t>
            </a:r>
            <a:r>
              <a:rPr lang="ru-RU" sz="2200" dirty="0" err="1" smtClean="0">
                <a:latin typeface="Segoe Print" pitchFamily="2" charset="0"/>
              </a:rPr>
              <a:t>д</a:t>
            </a:r>
            <a:r>
              <a:rPr lang="ru-RU" sz="2200" dirty="0" smtClean="0">
                <a:latin typeface="Segoe Print" pitchFamily="2" charset="0"/>
              </a:rPr>
              <a:t>/с №87</a:t>
            </a:r>
            <a:br>
              <a:rPr lang="ru-RU" sz="2200" dirty="0" smtClean="0">
                <a:latin typeface="Segoe Print" pitchFamily="2" charset="0"/>
              </a:rPr>
            </a:br>
            <a:r>
              <a:rPr lang="ru-RU" sz="2200" dirty="0" smtClean="0">
                <a:latin typeface="Segoe Print" pitchFamily="2" charset="0"/>
              </a:rPr>
              <a:t>Воспитатель Кузнецова Н.В.</a:t>
            </a:r>
            <a:endParaRPr lang="ru-RU" sz="2200" dirty="0">
              <a:latin typeface="Segoe Prin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6322714"/>
          </a:xfrm>
        </p:spPr>
        <p:txBody>
          <a:bodyPr>
            <a:normAutofit/>
          </a:bodyPr>
          <a:lstStyle/>
          <a:p>
            <a:pPr algn="l"/>
            <a:r>
              <a:rPr lang="ru-RU" sz="2800" dirty="0" smtClean="0">
                <a:latin typeface="Times New Roman" pitchFamily="18" charset="0"/>
                <a:cs typeface="Times New Roman" pitchFamily="18" charset="0"/>
              </a:rPr>
              <a:t>Ситуация №3: Мальчик провинился и был наказан, отец запретил выходить ему из дома. Пришли друзья мальчика и позвали его в кино. Мама решила пожалеть сына и стала уговаривать отца отпустить его с друзьями. </a:t>
            </a:r>
            <a:r>
              <a:rPr lang="ru-RU" sz="2800" dirty="0" smtClean="0">
                <a:latin typeface="Times New Roman" pitchFamily="18" charset="0"/>
                <a:cs typeface="Times New Roman" pitchFamily="18" charset="0"/>
              </a:rPr>
              <a:t>Произошел </a:t>
            </a:r>
            <a:r>
              <a:rPr lang="ru-RU" sz="2800" dirty="0" smtClean="0">
                <a:latin typeface="Times New Roman" pitchFamily="18" charset="0"/>
                <a:cs typeface="Times New Roman" pitchFamily="18" charset="0"/>
              </a:rPr>
              <a:t>конфликт между родителями.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Вопрос</a:t>
            </a:r>
            <a:r>
              <a:rPr lang="ru-RU" sz="2800" dirty="0" smtClean="0">
                <a:latin typeface="Times New Roman" pitchFamily="18" charset="0"/>
                <a:cs typeface="Times New Roman" pitchFamily="18" charset="0"/>
              </a:rPr>
              <a:t>: Почему произошел конфликт между родителями?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Вывод</a:t>
            </a:r>
            <a:r>
              <a:rPr lang="ru-RU" sz="2800" dirty="0" smtClean="0">
                <a:latin typeface="Times New Roman" pitchFamily="18" charset="0"/>
                <a:cs typeface="Times New Roman" pitchFamily="18" charset="0"/>
              </a:rPr>
              <a:t>: Родители должны предъявлять единые требования к </a:t>
            </a:r>
            <a:r>
              <a:rPr lang="ru-RU" sz="2800" dirty="0" smtClean="0">
                <a:latin typeface="Times New Roman" pitchFamily="18" charset="0"/>
                <a:cs typeface="Times New Roman" pitchFamily="18" charset="0"/>
              </a:rPr>
              <a:t>ребенку</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6178698"/>
          </a:xfrm>
        </p:spPr>
        <p:txBody>
          <a:bodyPr>
            <a:normAutofit/>
          </a:bodyPr>
          <a:lstStyle/>
          <a:p>
            <a:pPr algn="l"/>
            <a:r>
              <a:rPr lang="ru-RU" sz="2800" dirty="0" smtClean="0">
                <a:latin typeface="Times New Roman" pitchFamily="18" charset="0"/>
                <a:cs typeface="Times New Roman" pitchFamily="18" charset="0"/>
              </a:rPr>
              <a:t>Ситуация </a:t>
            </a:r>
            <a:r>
              <a:rPr lang="ru-RU" sz="2800" dirty="0" smtClean="0">
                <a:latin typeface="Times New Roman" pitchFamily="18" charset="0"/>
                <a:cs typeface="Times New Roman" pitchFamily="18" charset="0"/>
              </a:rPr>
              <a:t>№4: Родители </a:t>
            </a:r>
            <a:r>
              <a:rPr lang="ru-RU" sz="2800" dirty="0" smtClean="0">
                <a:latin typeface="Times New Roman" pitchFamily="18" charset="0"/>
                <a:cs typeface="Times New Roman" pitchFamily="18" charset="0"/>
              </a:rPr>
              <a:t>решили поехать за город, поработать на даче. Все нашли себе работу, кроме Пети. Ему предлагали пополоть грядки, принести воды из родника, но он отказался от всех предложений. Бегал по саду за бабочками, кричал, мешал работать.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Вопрос: Почему </a:t>
            </a:r>
            <a:r>
              <a:rPr lang="ru-RU" sz="2800" dirty="0" smtClean="0">
                <a:latin typeface="Times New Roman" pitchFamily="18" charset="0"/>
                <a:cs typeface="Times New Roman" pitchFamily="18" charset="0"/>
              </a:rPr>
              <a:t>сложилась такая ситуация?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Вывод:</a:t>
            </a:r>
            <a:r>
              <a:rPr lang="ru-RU" sz="2800" dirty="0" smtClean="0">
                <a:latin typeface="Times New Roman" pitchFamily="18" charset="0"/>
                <a:cs typeface="Times New Roman" pitchFamily="18" charset="0"/>
              </a:rPr>
              <a:t> Основы трудолюбия должны закладываться с детства</a:t>
            </a:r>
            <a:r>
              <a:rPr lang="ru-RU" sz="2800" dirty="0" smtClean="0">
                <a:latin typeface="Times New Roman" pitchFamily="18" charset="0"/>
                <a:cs typeface="Times New Roman" pitchFamily="18" charset="0"/>
              </a:rPr>
              <a:t>. Попробуйте заинтересовать ребенка в игровой форме.</a:t>
            </a:r>
            <a:endParaRPr lang="ru-RU"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6250706"/>
          </a:xfrm>
        </p:spPr>
        <p:txBody>
          <a:bodyPr>
            <a:normAutofit/>
          </a:bodyPr>
          <a:lstStyle/>
          <a:p>
            <a:pPr algn="l" fontAlgn="base"/>
            <a:r>
              <a:rPr lang="ru-RU" sz="2800" dirty="0" smtClean="0">
                <a:latin typeface="Times New Roman" pitchFamily="18" charset="0"/>
                <a:cs typeface="Times New Roman" pitchFamily="18" charset="0"/>
              </a:rPr>
              <a:t>Ситуация №5: В </a:t>
            </a:r>
            <a:r>
              <a:rPr lang="ru-RU" sz="2800" dirty="0" smtClean="0">
                <a:latin typeface="Times New Roman" pitchFamily="18" charset="0"/>
                <a:cs typeface="Times New Roman" pitchFamily="18" charset="0"/>
              </a:rPr>
              <a:t>семье двое детей: брат и сестра. Брат ходит в 4 класс, сестра — в детский сад. Сестре уделяют больше внимания, так как она ещё маленькая. Ей чаще покупают игрушки, чем брату, опираясь на то, что он вышел из этого возраста. Мальчик очень обижается, но родители не реагируют на это.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Вопрос: </a:t>
            </a:r>
            <a:r>
              <a:rPr lang="ru-RU" sz="2800" dirty="0" smtClean="0">
                <a:latin typeface="Times New Roman" pitchFamily="18" charset="0"/>
                <a:cs typeface="Times New Roman" pitchFamily="18" charset="0"/>
              </a:rPr>
              <a:t>О </a:t>
            </a:r>
            <a:r>
              <a:rPr lang="ru-RU" sz="2800" dirty="0" smtClean="0">
                <a:latin typeface="Times New Roman" pitchFamily="18" charset="0"/>
                <a:cs typeface="Times New Roman" pitchFamily="18" charset="0"/>
              </a:rPr>
              <a:t>чем мы не должны забывать при воспитании детей разного возраста?</a:t>
            </a:r>
            <a:br>
              <a:rPr lang="ru-RU" sz="2800"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Вывод: </a:t>
            </a:r>
            <a:r>
              <a:rPr lang="ru-RU" sz="2800" dirty="0" smtClean="0">
                <a:latin typeface="Times New Roman" pitchFamily="18" charset="0"/>
                <a:cs typeface="Times New Roman" pitchFamily="18" charset="0"/>
              </a:rPr>
              <a:t>В </a:t>
            </a:r>
            <a:r>
              <a:rPr lang="ru-RU" sz="2800" dirty="0" smtClean="0">
                <a:latin typeface="Times New Roman" pitchFamily="18" charset="0"/>
                <a:cs typeface="Times New Roman" pitchFamily="18" charset="0"/>
              </a:rPr>
              <a:t>семье должно быть правильное и равномерное распределение материальных и моральных средств для </a:t>
            </a:r>
            <a:r>
              <a:rPr lang="ru-RU" sz="2800" dirty="0" smtClean="0">
                <a:latin typeface="Times New Roman" pitchFamily="18" charset="0"/>
                <a:cs typeface="Times New Roman" pitchFamily="18" charset="0"/>
              </a:rPr>
              <a:t>детей. Если </a:t>
            </a:r>
            <a:r>
              <a:rPr lang="ru-RU" sz="2800" dirty="0" smtClean="0">
                <a:latin typeface="Times New Roman" pitchFamily="18" charset="0"/>
                <a:cs typeface="Times New Roman" pitchFamily="18" charset="0"/>
              </a:rPr>
              <a:t>эти законы в семье выполняются, значит, ребёнок состоится как личность.</a:t>
            </a:r>
            <a:endParaRPr lang="ru-RU"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6250706"/>
          </a:xfrm>
        </p:spPr>
        <p:txBody>
          <a:bodyPr>
            <a:normAutofit/>
          </a:bodyPr>
          <a:lstStyle/>
          <a:p>
            <a:pPr algn="l"/>
            <a:r>
              <a:rPr lang="ru-RU" sz="2800" dirty="0" smtClean="0">
                <a:latin typeface="Times New Roman" pitchFamily="18" charset="0"/>
                <a:cs typeface="Times New Roman" pitchFamily="18" charset="0"/>
              </a:rPr>
              <a:t>Как часто мы сталкиваемся с одной и той же проблемой: читаем детям нотации, как нужно вести себя, даем им полезные советы, предостерегаем от ошибок, а в итоге получаем противоположные результаты. Может быть, наши поступки не всегда соответствуют тому, о чем мы говорим</a:t>
            </a:r>
            <a:r>
              <a:rPr lang="ru-RU" sz="2800"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Мы </a:t>
            </a:r>
            <a:r>
              <a:rPr lang="ru-RU" sz="2800" dirty="0" smtClean="0">
                <a:latin typeface="Times New Roman" pitchFamily="18" charset="0"/>
                <a:cs typeface="Times New Roman" pitchFamily="18" charset="0"/>
              </a:rPr>
              <a:t>должны объединять усилия именно в воспитании доброго, убежденного, честного человека. И пусть в этой жизни у ребят всегда будет рядом добрый и надежный друг, родитель, наставник, именно от вас зависит, каким вырастет, ваш ребенок. Детский сад — что-то скорректирует, но мы лепим из того, что уже замешано.</a:t>
            </a:r>
            <a:endParaRPr lang="ru-RU"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6322714"/>
          </a:xfrm>
        </p:spPr>
        <p:txBody>
          <a:bodyPr>
            <a:normAutofit fontScale="90000"/>
          </a:bodyPr>
          <a:lstStyle/>
          <a:p>
            <a:pPr algn="l" fontAlgn="base"/>
            <a:r>
              <a:rPr lang="ru-RU" sz="3100" b="1" dirty="0" smtClean="0">
                <a:latin typeface="Times New Roman" pitchFamily="18" charset="0"/>
                <a:cs typeface="Times New Roman" pitchFamily="18" charset="0"/>
              </a:rPr>
              <a:t>Памятка для родителей</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«Секреты воспитания вежливого ребенка»</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Ваш ребенок будет вежлив и воспитан, если вы ведете себя:</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деликатно по отношению ко всем окружающим, тем более по отношению к своим друзьям и знакомым;</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никогда не оскорбляете человеческого достоинства своего сына или дочери, не кричите на своего ребенка, не говорите при нем или при обращении к нему грубых слов и не применяете в целях воспитания физические наказании;</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не делаете бесконечных замечаний по пустякам, а где возможно, поощряете самостоятельность своего ребенка</a:t>
            </a:r>
            <a:r>
              <a:rPr lang="ru-RU" sz="2700" dirty="0" smtClean="0">
                <a:latin typeface="Times New Roman" pitchFamily="18" charset="0"/>
                <a:cs typeface="Times New Roman" pitchFamily="18" charset="0"/>
              </a:rPr>
              <a:t>;</a:t>
            </a:r>
            <a:r>
              <a:rPr lang="ru-RU" dirty="0" smtClean="0"/>
              <a:t/>
            </a:r>
            <a:br>
              <a:rPr lang="ru-RU"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6106690"/>
          </a:xfrm>
        </p:spPr>
        <p:txBody>
          <a:bodyPr>
            <a:normAutofit/>
          </a:bodyPr>
          <a:lstStyle/>
          <a:p>
            <a:r>
              <a:rPr lang="ru-RU" sz="2800" dirty="0" smtClean="0">
                <a:latin typeface="Times New Roman" pitchFamily="18" charset="0"/>
                <a:cs typeface="Times New Roman" pitchFamily="18" charset="0"/>
              </a:rPr>
              <a:t>— предъявляете к детям единые требования и, если кто-то из вас не согласен с замечаниями другого, высказываете их в отсутствии ребенка;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предъявляя ребенку какие-то требования, предъявляете их к себе;</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уважайте достоинство ребенка, исключив слова: «Ты еще маленький», «Тебе еще рано» и др.</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не забывайте сами чаще говорить вежливые слова «пожалуйста», «спокойной ночи», «спасибо за помощь» тогда и ребенок будет следовать вашему примеру;</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часто используйте похвалу;</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правила культурного поведения прививайте детям систематически, а не от случая к случаю.</a:t>
            </a:r>
            <a:endParaRPr lang="ru-RU"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6250706"/>
          </a:xfrm>
        </p:spPr>
        <p:txBody>
          <a:bodyPr>
            <a:normAutofit/>
          </a:bodyPr>
          <a:lstStyle/>
          <a:p>
            <a:r>
              <a:rPr lang="ru-RU" sz="4000" dirty="0" smtClean="0">
                <a:latin typeface="Times New Roman" pitchFamily="18" charset="0"/>
                <a:cs typeface="Times New Roman" pitchFamily="18" charset="0"/>
              </a:rPr>
              <a:t>«Не думайте, что вы воспитываете ребенка только тогда, когда с ним разговариваете. Вы воспитываете его в каждый момент его жизни» (Антон Семенович Макаренко</a:t>
            </a:r>
            <a:r>
              <a:rPr lang="ru-RU" sz="4000" dirty="0" smtClean="0">
                <a:latin typeface="Times New Roman" pitchFamily="18" charset="0"/>
                <a:cs typeface="Times New Roman" pitchFamily="18" charset="0"/>
              </a:rPr>
              <a:t>)</a:t>
            </a:r>
            <a:r>
              <a:rPr lang="ru-RU" dirty="0" smtClean="0"/>
              <a:t>.</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5962674"/>
          </a:xfrm>
        </p:spPr>
        <p:txBody>
          <a:bodyPr>
            <a:normAutofit/>
          </a:bodyPr>
          <a:lstStyle/>
          <a:p>
            <a:pPr algn="l"/>
            <a:r>
              <a:rPr lang="ru-RU" sz="2800" dirty="0" smtClean="0">
                <a:latin typeface="Times New Roman" pitchFamily="18" charset="0"/>
                <a:cs typeface="Times New Roman" pitchFamily="18" charset="0"/>
              </a:rPr>
              <a:t>Одним из важнейших условий успешного развития нравственных чувств у ребенка является создание взрослыми здоровой, добро желательной, жизнерадостной обстановки вокруг него. Доверие взрослых, их постоянная забота, поддержка способствуют положительному развитию ребенка: он охотно и легко общается со сверстниками, делится со взрослыми своими радостями и огорчениями. Важно, чтобы в дошкольном детстве ребенок испытывал максимум положительных эмоций.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435280" cy="6250706"/>
          </a:xfrm>
        </p:spPr>
        <p:txBody>
          <a:bodyPr>
            <a:normAutofit/>
          </a:bodyPr>
          <a:lstStyle/>
          <a:p>
            <a:pPr algn="l"/>
            <a:r>
              <a:rPr lang="ru-RU" sz="2800" dirty="0" smtClean="0">
                <a:latin typeface="Times New Roman" pitchFamily="18" charset="0"/>
                <a:cs typeface="Times New Roman" pitchFamily="18" charset="0"/>
              </a:rPr>
              <a:t>При воспитании нравственных чувств необходимо прежде всего развивать у ребенка способность к переживанию и сопереживанию. В период дошкольного детства ребенок переживает и сопереживает особенно искренне. Искренни и непосредственны его радость, смех, слезы, удивление, сожаление, печаль. Поэтому важно не упустить момент, не дать </a:t>
            </a:r>
            <a:r>
              <a:rPr lang="ru-RU" sz="2800" dirty="0" smtClean="0">
                <a:latin typeface="Times New Roman" pitchFamily="18" charset="0"/>
                <a:cs typeface="Times New Roman" pitchFamily="18" charset="0"/>
              </a:rPr>
              <a:t>остыть быстроразвивающейся </a:t>
            </a:r>
            <a:r>
              <a:rPr lang="ru-RU" sz="2800" dirty="0" smtClean="0">
                <a:latin typeface="Times New Roman" pitchFamily="18" charset="0"/>
                <a:cs typeface="Times New Roman" pitchFamily="18" charset="0"/>
              </a:rPr>
              <a:t>детской душе.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6178698"/>
          </a:xfrm>
        </p:spPr>
        <p:txBody>
          <a:bodyPr>
            <a:normAutofit/>
          </a:bodyPr>
          <a:lstStyle/>
          <a:p>
            <a:pPr algn="l"/>
            <a:r>
              <a:rPr lang="ru-RU" sz="2800" dirty="0" smtClean="0">
                <a:latin typeface="Times New Roman" pitchFamily="18" charset="0"/>
                <a:cs typeface="Times New Roman" pitchFamily="18" charset="0"/>
              </a:rPr>
              <a:t>Благородные поступки детей, пусть незначительные, необходимо замечать и оценивать. Одобрение взрослых помогает ребенку убедиться в правильности своих действий, вызывает желание повторить их. </a:t>
            </a:r>
            <a:r>
              <a:rPr lang="ru-RU" sz="2800" u="sng" dirty="0" smtClean="0">
                <a:latin typeface="Times New Roman" pitchFamily="18" charset="0"/>
                <a:cs typeface="Times New Roman" pitchFamily="18" charset="0"/>
              </a:rPr>
              <a:t>Учить детей сочувствию надо как на положительных, так и на отрицательных примерах. </a:t>
            </a:r>
            <a:r>
              <a:rPr lang="ru-RU" sz="2800" dirty="0" smtClean="0">
                <a:latin typeface="Times New Roman" pitchFamily="18" charset="0"/>
                <a:cs typeface="Times New Roman" pitchFamily="18" charset="0"/>
              </a:rPr>
              <a:t>Только при сравнении хорошего, доброго с плохим, злым формируются нравственные чувства ребенка.</a:t>
            </a:r>
            <a:endParaRPr lang="ru-RU"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6178698"/>
          </a:xfrm>
        </p:spPr>
        <p:txBody>
          <a:bodyPr>
            <a:normAutofit/>
          </a:bodyPr>
          <a:lstStyle/>
          <a:p>
            <a:pPr algn="l"/>
            <a:r>
              <a:rPr lang="ru-RU" sz="2800" dirty="0" smtClean="0">
                <a:latin typeface="Times New Roman" pitchFamily="18" charset="0"/>
                <a:cs typeface="Times New Roman" pitchFamily="18" charset="0"/>
              </a:rPr>
              <a:t>Предлагаю вам ответить на вопросы, чтобы в дальнейшем решать проблемные ситуации.</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1) Какие нравственные качества присущи человеку? (Доброта, честность, бескорыстие, щедрость, дружелюбие, справедливость, патриотизм, гуманность, любовь и др.)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2</a:t>
            </a:r>
            <a:r>
              <a:rPr lang="ru-RU" sz="2800" dirty="0" smtClean="0">
                <a:latin typeface="Times New Roman" pitchFamily="18" charset="0"/>
                <a:cs typeface="Times New Roman" pitchFamily="18" charset="0"/>
              </a:rPr>
              <a:t>) Какие нравственные качества вы хотели бы видеть в вашем ребенке?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3</a:t>
            </a:r>
            <a:r>
              <a:rPr lang="ru-RU" sz="2800" dirty="0" smtClean="0">
                <a:latin typeface="Times New Roman" pitchFamily="18" charset="0"/>
                <a:cs typeface="Times New Roman" pitchFamily="18" charset="0"/>
              </a:rPr>
              <a:t>) Придумайте синонимы к словам «доброта», «взаимопомощь», «дружба». </a:t>
            </a:r>
            <a:endParaRPr lang="ru-RU"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6178698"/>
          </a:xfrm>
        </p:spPr>
        <p:txBody>
          <a:bodyPr>
            <a:normAutofit/>
          </a:bodyPr>
          <a:lstStyle/>
          <a:p>
            <a:pPr algn="l"/>
            <a:r>
              <a:rPr lang="ru-RU" sz="2800"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Проблемные </a:t>
            </a:r>
            <a:r>
              <a:rPr lang="ru-RU" sz="2800" dirty="0" smtClean="0">
                <a:latin typeface="Times New Roman" pitchFamily="18" charset="0"/>
                <a:cs typeface="Times New Roman" pitchFamily="18" charset="0"/>
              </a:rPr>
              <a:t>ситуации»</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Ситуация </a:t>
            </a:r>
            <a:r>
              <a:rPr lang="ru-RU" sz="2800" dirty="0" smtClean="0">
                <a:latin typeface="Times New Roman" pitchFamily="18" charset="0"/>
                <a:cs typeface="Times New Roman" pitchFamily="18" charset="0"/>
              </a:rPr>
              <a:t>№1: </a:t>
            </a:r>
            <a:r>
              <a:rPr lang="ru-RU" sz="2800" dirty="0" smtClean="0">
                <a:latin typeface="Times New Roman" pitchFamily="18" charset="0"/>
                <a:cs typeface="Times New Roman" pitchFamily="18" charset="0"/>
              </a:rPr>
              <a:t>Костя </a:t>
            </a:r>
            <a:r>
              <a:rPr lang="ru-RU" sz="2800" dirty="0" smtClean="0">
                <a:latin typeface="Times New Roman" pitchFamily="18" charset="0"/>
                <a:cs typeface="Times New Roman" pitchFamily="18" charset="0"/>
              </a:rPr>
              <a:t>встретил маму, когда она пришла с работы, предложил ей тапочки и помог накрыть на стол. После ужина </a:t>
            </a:r>
            <a:r>
              <a:rPr lang="ru-RU" sz="2800" dirty="0" smtClean="0">
                <a:latin typeface="Times New Roman" pitchFamily="18" charset="0"/>
                <a:cs typeface="Times New Roman" pitchFamily="18" charset="0"/>
              </a:rPr>
              <a:t>они </a:t>
            </a:r>
            <a:r>
              <a:rPr lang="ru-RU" sz="2800" dirty="0" smtClean="0">
                <a:latin typeface="Times New Roman" pitchFamily="18" charset="0"/>
                <a:cs typeface="Times New Roman" pitchFamily="18" charset="0"/>
              </a:rPr>
              <a:t>вместе с мамой убрали со стола, помыли посуду и сели выполнять задание, которое он не смог выполнить сам. Мама помогла </a:t>
            </a:r>
            <a:r>
              <a:rPr lang="ru-RU" sz="2800" dirty="0" smtClean="0">
                <a:latin typeface="Times New Roman" pitchFamily="18" charset="0"/>
                <a:cs typeface="Times New Roman" pitchFamily="18" charset="0"/>
              </a:rPr>
              <a:t>Косте </a:t>
            </a:r>
            <a:r>
              <a:rPr lang="ru-RU" sz="2800" dirty="0" smtClean="0">
                <a:latin typeface="Times New Roman" pitchFamily="18" charset="0"/>
                <a:cs typeface="Times New Roman" pitchFamily="18" charset="0"/>
              </a:rPr>
              <a:t>выполнить задание, нежно обняла и поцеловала.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Вопрос</a:t>
            </a:r>
            <a:r>
              <a:rPr lang="ru-RU" sz="2800" dirty="0" smtClean="0">
                <a:latin typeface="Times New Roman" pitchFamily="18" charset="0"/>
                <a:cs typeface="Times New Roman" pitchFamily="18" charset="0"/>
              </a:rPr>
              <a:t>: Как вы думаете, какие взаимоотношения сложились между мамой и сыном?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Вывод</a:t>
            </a:r>
            <a:r>
              <a:rPr lang="ru-RU" sz="2800" dirty="0" smtClean="0">
                <a:latin typeface="Times New Roman" pitchFamily="18" charset="0"/>
                <a:cs typeface="Times New Roman" pitchFamily="18" charset="0"/>
              </a:rPr>
              <a:t>: Уважительные отношения друг к другу.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6583362"/>
          </a:xfrm>
        </p:spPr>
        <p:txBody>
          <a:bodyPr>
            <a:noAutofit/>
          </a:bodyPr>
          <a:lstStyle/>
          <a:p>
            <a:r>
              <a:rPr lang="ru-RU" sz="2800" dirty="0" smtClean="0">
                <a:latin typeface="Times New Roman" pitchFamily="18" charset="0"/>
                <a:cs typeface="Times New Roman" pitchFamily="18" charset="0"/>
              </a:rPr>
              <a:t>Противоположенным примером этому может служить хорошая и поучительная сказка, в которой рассказывается о том, что молодые родители, имея старенького отца, не разрешали ему кушать за общим столом. А чтобы он, не дай бог, не разбил тарелки из фарфора, купили ему деревянную тарелку и ложку, из которой он практически не мог есть. Через некоторое время они застали своего четырёхлетнего сына за тем, что он пытался что-то мастерить из деревянной чурки. На вопрос родителей о том. Что ребёнок мастерит, малыш ответил, что он делает посуду для своих родителей, чтобы они могли из неё кушать, когда состарятся. Это ли не иллюстрация переживаемых ребёнком эмоций и чувств в собственном доме?</a:t>
            </a:r>
            <a:endParaRPr lang="ru-RU"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6081654.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6250706"/>
          </a:xfrm>
        </p:spPr>
        <p:txBody>
          <a:bodyPr>
            <a:normAutofit/>
          </a:bodyPr>
          <a:lstStyle/>
          <a:p>
            <a:pPr algn="l"/>
            <a:r>
              <a:rPr lang="ru-RU" sz="2800" dirty="0" smtClean="0">
                <a:latin typeface="Times New Roman" pitchFamily="18" charset="0"/>
                <a:cs typeface="Times New Roman" pitchFamily="18" charset="0"/>
              </a:rPr>
              <a:t>Ситуация №2: Наташе очень хотелось сделать для мамы сюрприз, она прибрала игрушки в комнате и вымыла посуду. Когда мама пришла с работы, девочка радостно бросилась к ней и поцеловала. У мамы было плохое настроение, она не заметила, как постаралась </a:t>
            </a:r>
            <a:r>
              <a:rPr lang="ru-RU" sz="2800" dirty="0" smtClean="0">
                <a:latin typeface="Times New Roman" pitchFamily="18" charset="0"/>
                <a:cs typeface="Times New Roman" pitchFamily="18" charset="0"/>
              </a:rPr>
              <a:t>ее </a:t>
            </a:r>
            <a:r>
              <a:rPr lang="ru-RU" sz="2800" dirty="0" smtClean="0">
                <a:latin typeface="Times New Roman" pitchFamily="18" charset="0"/>
                <a:cs typeface="Times New Roman" pitchFamily="18" charset="0"/>
              </a:rPr>
              <a:t>дочь и никак не отреагировала на поцелуй дочери.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Вопрос</a:t>
            </a:r>
            <a:r>
              <a:rPr lang="ru-RU" sz="2800" dirty="0" smtClean="0">
                <a:latin typeface="Times New Roman" pitchFamily="18" charset="0"/>
                <a:cs typeface="Times New Roman" pitchFamily="18" charset="0"/>
              </a:rPr>
              <a:t>: Как бы вы поступили на месте мамы? Вывод: Дети </a:t>
            </a:r>
            <a:r>
              <a:rPr lang="ru-RU" sz="2800" dirty="0" smtClean="0">
                <a:latin typeface="Times New Roman" pitchFamily="18" charset="0"/>
                <a:cs typeface="Times New Roman" pitchFamily="18" charset="0"/>
              </a:rPr>
              <a:t>нуждаются </a:t>
            </a:r>
            <a:r>
              <a:rPr lang="ru-RU" sz="2800" dirty="0" smtClean="0">
                <a:latin typeface="Times New Roman" pitchFamily="18" charset="0"/>
                <a:cs typeface="Times New Roman" pitchFamily="18" charset="0"/>
              </a:rPr>
              <a:t>в любви и ласке</a:t>
            </a:r>
            <a:r>
              <a:rPr lang="ru-RU" sz="2800" dirty="0" smtClean="0">
                <a:latin typeface="Times New Roman" pitchFamily="18" charset="0"/>
                <a:cs typeface="Times New Roman" pitchFamily="18" charset="0"/>
              </a:rPr>
              <a:t>. Есть </a:t>
            </a:r>
            <a:r>
              <a:rPr lang="ru-RU" sz="2800" dirty="0" smtClean="0">
                <a:latin typeface="Times New Roman" pitchFamily="18" charset="0"/>
                <a:cs typeface="Times New Roman" pitchFamily="18" charset="0"/>
              </a:rPr>
              <a:t>важное правило общения в семье - правило «трех минут». Эта аксиома, работает как для супругов, так и для детей. Попробуйте применять это правило ежедневно и вы увидите как изменятся ваши отношения в </a:t>
            </a:r>
            <a:r>
              <a:rPr lang="ru-RU" sz="2800" dirty="0" smtClean="0">
                <a:latin typeface="Times New Roman" pitchFamily="18" charset="0"/>
                <a:cs typeface="Times New Roman" pitchFamily="18" charset="0"/>
              </a:rPr>
              <a:t>семье.</a:t>
            </a:r>
            <a:endParaRPr lang="ru-RU"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2833</TotalTime>
  <Words>646</Words>
  <Application>Microsoft Office PowerPoint</Application>
  <PresentationFormat>Экран (4:3)</PresentationFormat>
  <Paragraphs>15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Способы решения нестандартных ситуаций в вопросах нравственного воспитания детей.      МАДОУ ЦРР д/с №87 Воспитатель Кузнецова Н.В.</vt:lpstr>
      <vt:lpstr>«Не думайте, что вы воспитываете ребенка только тогда, когда с ним разговариваете. Вы воспитываете его в каждый момент его жизни» (Антон Семенович Макаренко).   </vt:lpstr>
      <vt:lpstr>Одним из важнейших условий успешного развития нравственных чувств у ребенка является создание взрослыми здоровой, добро желательной, жизнерадостной обстановки вокруг него. Доверие взрослых, их постоянная забота, поддержка способствуют положительному развитию ребенка: он охотно и легко общается со сверстниками, делится со взрослыми своими радостями и огорчениями. Важно, чтобы в дошкольном детстве ребенок испытывал максимум положительных эмоций.  </vt:lpstr>
      <vt:lpstr>При воспитании нравственных чувств необходимо прежде всего развивать у ребенка способность к переживанию и сопереживанию. В период дошкольного детства ребенок переживает и сопереживает особенно искренне. Искренни и непосредственны его радость, смех, слезы, удивление, сожаление, печаль. Поэтому важно не упустить момент, не дать остыть быстроразвивающейся детской душе.  </vt:lpstr>
      <vt:lpstr>Благородные поступки детей, пусть незначительные, необходимо замечать и оценивать. Одобрение взрослых помогает ребенку убедиться в правильности своих действий, вызывает желание повторить их. Учить детей сочувствию надо как на положительных, так и на отрицательных примерах. Только при сравнении хорошего, доброго с плохим, злым формируются нравственные чувства ребенка.</vt:lpstr>
      <vt:lpstr>Предлагаю вам ответить на вопросы, чтобы в дальнейшем решать проблемные ситуации. 1) Какие нравственные качества присущи человеку? (Доброта, честность, бескорыстие, щедрость, дружелюбие, справедливость, патриотизм, гуманность, любовь и др.)  2) Какие нравственные качества вы хотели бы видеть в вашем ребенке?  3) Придумайте синонимы к словам «доброта», «взаимопомощь», «дружба». </vt:lpstr>
      <vt:lpstr>«Проблемные ситуации»  Ситуация №1: Костя встретил маму, когда она пришла с работы, предложил ей тапочки и помог накрыть на стол. После ужина они вместе с мамой убрали со стола, помыли посуду и сели выполнять задание, которое он не смог выполнить сам. Мама помогла Косте выполнить задание, нежно обняла и поцеловала.  Вопрос: Как вы думаете, какие взаимоотношения сложились между мамой и сыном?  Вывод: Уважительные отношения друг к другу.   </vt:lpstr>
      <vt:lpstr>Противоположенным примером этому может служить хорошая и поучительная сказка, в которой рассказывается о том, что молодые родители, имея старенького отца, не разрешали ему кушать за общим столом. А чтобы он, не дай бог, не разбил тарелки из фарфора, купили ему деревянную тарелку и ложку, из которой он практически не мог есть. Через некоторое время они застали своего четырёхлетнего сына за тем, что он пытался что-то мастерить из деревянной чурки. На вопрос родителей о том. Что ребёнок мастерит, малыш ответил, что он делает посуду для своих родителей, чтобы они могли из неё кушать, когда состарятся. Это ли не иллюстрация переживаемых ребёнком эмоций и чувств в собственном доме?</vt:lpstr>
      <vt:lpstr>Ситуация №2: Наташе очень хотелось сделать для мамы сюрприз, она прибрала игрушки в комнате и вымыла посуду. Когда мама пришла с работы, девочка радостно бросилась к ней и поцеловала. У мамы было плохое настроение, она не заметила, как постаралась ее дочь и никак не отреагировала на поцелуй дочери.  Вопрос: Как бы вы поступили на месте мамы? Вывод: Дети нуждаются в любви и ласке. Есть важное правило общения в семье - правило «трех минут». Эта аксиома, работает как для супругов, так и для детей. Попробуйте применять это правило ежедневно и вы увидите как изменятся ваши отношения в семье.</vt:lpstr>
      <vt:lpstr>Ситуация №3: Мальчик провинился и был наказан, отец запретил выходить ему из дома. Пришли друзья мальчика и позвали его в кино. Мама решила пожалеть сына и стала уговаривать отца отпустить его с друзьями. Произошел конфликт между родителями.  Вопрос: Почему произошел конфликт между родителями?  Вывод: Родители должны предъявлять единые требования к ребенку.</vt:lpstr>
      <vt:lpstr>Ситуация №4: Родители решили поехать за город, поработать на даче. Все нашли себе работу, кроме Пети. Ему предлагали пополоть грядки, принести воды из родника, но он отказался от всех предложений. Бегал по саду за бабочками, кричал, мешал работать.  Вопрос: Почему сложилась такая ситуация? Вывод: Основы трудолюбия должны закладываться с детства. Попробуйте заинтересовать ребенка в игровой форме.</vt:lpstr>
      <vt:lpstr>Ситуация №5: В семье двое детей: брат и сестра. Брат ходит в 4 класс, сестра — в детский сад. Сестре уделяют больше внимания, так как она ещё маленькая. Ей чаще покупают игрушки, чем брату, опираясь на то, что он вышел из этого возраста. Мальчик очень обижается, но родители не реагируют на это.  Вопрос: О чем мы не должны забывать при воспитании детей разного возраста? Вывод: В семье должно быть правильное и равномерное распределение материальных и моральных средств для детей. Если эти законы в семье выполняются, значит, ребёнок состоится как личность.</vt:lpstr>
      <vt:lpstr>Как часто мы сталкиваемся с одной и той же проблемой: читаем детям нотации, как нужно вести себя, даем им полезные советы, предостерегаем от ошибок, а в итоге получаем противоположные результаты. Может быть, наши поступки не всегда соответствуют тому, о чем мы говорим?  Мы должны объединять усилия именно в воспитании доброго, убежденного, честного человека. И пусть в этой жизни у ребят всегда будет рядом добрый и надежный друг, родитель, наставник, именно от вас зависит, каким вырастет, ваш ребенок. Детский сад — что-то скорректирует, но мы лепим из того, что уже замешано.</vt:lpstr>
      <vt:lpstr>Памятка для родителей «Секреты воспитания вежливого ребенка» Ваш ребенок будет вежлив и воспитан, если вы ведете себя: — деликатно по отношению ко всем окружающим, тем более по отношению к своим друзьям и знакомым; — никогда не оскорбляете человеческого достоинства своего сына или дочери, не кричите на своего ребенка, не говорите при нем или при обращении к нему грубых слов и не применяете в целях воспитания физические наказании; — не делаете бесконечных замечаний по пустякам, а где возможно, поощряете самостоятельность своего ребенка; </vt:lpstr>
      <vt:lpstr>— предъявляете к детям единые требования и, если кто-то из вас не согласен с замечаниями другого, высказываете их в отсутствии ребенка; — предъявляя ребенку какие-то требования, предъявляете их к себе; — уважайте достоинство ребенка, исключив слова: «Ты еще маленький», «Тебе еще рано» и др. — не забывайте сами чаще говорить вежливые слова «пожалуйста», «спокойной ночи», «спасибо за помощь» тогда и ребенок будет следовать вашему примеру; — часто используйте похвалу; — правила культурного поведения прививайте детям систематически, а не от случая к случаю.</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Способы решения нестандартных ситуаций в вопросах нравственного воспитания детей.      МАДОУ ЦРР д/с №87 Воспитатель Кузнецова Н.В.</dc:title>
  <dc:creator>12</dc:creator>
  <cp:lastModifiedBy>Windows User</cp:lastModifiedBy>
  <cp:revision>8</cp:revision>
  <dcterms:created xsi:type="dcterms:W3CDTF">2023-02-14T11:01:16Z</dcterms:created>
  <dcterms:modified xsi:type="dcterms:W3CDTF">2023-02-16T10:25:01Z</dcterms:modified>
</cp:coreProperties>
</file>