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CC0099"/>
    <a:srgbClr val="CC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F71296B-9EF7-4091-9582-6CA1BC5E5CA6}" type="datetimeFigureOut">
              <a:rPr lang="ru-RU"/>
              <a:pPr>
                <a:defRPr/>
              </a:pPr>
              <a:t>03.02.2018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5CAE9B-4B31-4EE5-BCB5-11C2436AB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454DB-4592-4434-A430-A1D6BD966D6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F504FC-2013-4D84-9239-9DFE9FCB218E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CAE9B-4B31-4EE5-BCB5-11C2436AB1D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80AB-FF11-4AE0-90A2-A2FF9B22D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BB3D-8ADB-4082-A783-3566F3A5C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4C8C-7807-414A-AF64-17421AB51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1E9A-9E62-4816-B120-008D2D823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F30F-6DB1-4110-BF14-A805AE10F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68668-B619-4A25-B2FE-3C3181BB0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DA13-488C-4534-B92F-D91AB038D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AE8E-013C-4DFF-B4D2-113F462E3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C3A0-72F1-47CA-A878-53FFF9600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D5C3-CDEE-40EF-A736-889118F2A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29A8C-1E68-4656-ADB0-3271224BC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9339BB-AFD7-4B6D-A226-60C436392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962400"/>
            <a:ext cx="4876800" cy="182880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</a:rPr>
              <a:t>Педагог-психолог </a:t>
            </a:r>
          </a:p>
          <a:p>
            <a:pPr eaLnBrk="1" hangingPunct="1"/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</a:rPr>
              <a:t>высшей категории </a:t>
            </a:r>
          </a:p>
          <a:p>
            <a:pPr eaLnBrk="1" hangingPunct="1"/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</a:rPr>
              <a:t>Ложкина </a:t>
            </a:r>
          </a:p>
          <a:p>
            <a:pPr eaLnBrk="1" hangingPunct="1"/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</a:rPr>
              <a:t>Виктория Сергеевна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886075" y="2209800"/>
            <a:ext cx="5114925" cy="137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b="1" i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CC3300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FFCC00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276600" y="381000"/>
            <a:ext cx="563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Муниципальное автономное дошкольное</a:t>
            </a:r>
          </a:p>
          <a:p>
            <a:pPr algn="ctr"/>
            <a:r>
              <a:rPr lang="ru-RU" b="1" i="1" dirty="0"/>
              <a:t> образовательное учреждение</a:t>
            </a:r>
          </a:p>
          <a:p>
            <a:pPr algn="ctr"/>
            <a:r>
              <a:rPr lang="ru-RU" b="1" i="1" dirty="0"/>
              <a:t> города Калининграда </a:t>
            </a:r>
          </a:p>
          <a:p>
            <a:pPr algn="ctr"/>
            <a:r>
              <a:rPr lang="ru-RU" b="1" i="1" dirty="0"/>
              <a:t>центр развития ребенка </a:t>
            </a:r>
          </a:p>
          <a:p>
            <a:pPr algn="ctr"/>
            <a:r>
              <a:rPr lang="ru-RU" b="1" i="1" dirty="0"/>
              <a:t>детский сад № 87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762000" y="1905000"/>
            <a:ext cx="7543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 dirty="0">
                <a:solidFill>
                  <a:srgbClr val="002060"/>
                </a:solidFill>
              </a:rPr>
              <a:t>ОБРАЗОВАТЕЛЬНАЯ КИНЕСТЕТИКА.</a:t>
            </a:r>
          </a:p>
          <a:p>
            <a:pPr algn="ctr"/>
            <a:r>
              <a:rPr lang="ru-RU" sz="3500" b="1" dirty="0">
                <a:solidFill>
                  <a:srgbClr val="002060"/>
                </a:solidFill>
              </a:rPr>
              <a:t>ГИМНАСТИКА МОЗГА.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286000" y="0"/>
            <a:ext cx="4953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500" b="1" dirty="0">
                <a:solidFill>
                  <a:srgbClr val="CC0099"/>
                </a:solidFill>
              </a:rPr>
              <a:t>«</a:t>
            </a:r>
            <a:r>
              <a:rPr lang="ru-RU" sz="2500" b="1" dirty="0" err="1">
                <a:solidFill>
                  <a:srgbClr val="CC0099"/>
                </a:solidFill>
              </a:rPr>
              <a:t>Перекресные</a:t>
            </a:r>
            <a:r>
              <a:rPr lang="ru-RU" sz="2500" b="1" dirty="0">
                <a:solidFill>
                  <a:srgbClr val="CC0099"/>
                </a:solidFill>
              </a:rPr>
              <a:t> шаги»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124200" y="762000"/>
            <a:ext cx="487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Встаньте прямо. Локтем левой руки тянемся к колену правой ноги, которое двигается навстречу. Легко касаясь, соединяем локоть и колено. Это же движение повторяем правой рукой и левой ногой.</a:t>
            </a:r>
          </a:p>
        </p:txBody>
      </p:sp>
      <p:pic>
        <p:nvPicPr>
          <p:cNvPr id="11269" name="Рисунок 5" descr="Изображение 114.jpg"/>
          <p:cNvPicPr>
            <a:picLocks noChangeAspect="1"/>
          </p:cNvPicPr>
          <p:nvPr/>
        </p:nvPicPr>
        <p:blipFill>
          <a:blip r:embed="rId3" cstate="print"/>
          <a:srcRect r="12263"/>
          <a:stretch>
            <a:fillRect/>
          </a:stretch>
        </p:blipFill>
        <p:spPr bwMode="auto">
          <a:xfrm>
            <a:off x="457200" y="2971800"/>
            <a:ext cx="3048000" cy="260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810000" y="304800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Данное упражнение интегрирует работу обоих полушарий мозга, способствует развитию координации движений всего тела в повседневной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057400" y="0"/>
            <a:ext cx="5715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C0099"/>
                </a:solidFill>
              </a:rPr>
              <a:t>«Крюки </a:t>
            </a:r>
            <a:r>
              <a:rPr lang="ru-RU" sz="2500" b="1" dirty="0" err="1">
                <a:solidFill>
                  <a:srgbClr val="CC0099"/>
                </a:solidFill>
              </a:rPr>
              <a:t>Деннисона</a:t>
            </a:r>
            <a:r>
              <a:rPr lang="ru-RU" sz="2500" b="1" dirty="0">
                <a:solidFill>
                  <a:srgbClr val="CC0099"/>
                </a:solidFill>
              </a:rPr>
              <a:t>»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590800" y="3276600"/>
            <a:ext cx="556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Данное упражнение обеспечивает улучшение координации, делает дыхание спокойным и глубоким, улучшает социальную адаптацию. </a:t>
            </a:r>
          </a:p>
        </p:txBody>
      </p:sp>
      <p:pic>
        <p:nvPicPr>
          <p:cNvPr id="12294" name="Рисунок 6" descr="Изображение 145.jpg"/>
          <p:cNvPicPr>
            <a:picLocks noChangeAspect="1"/>
          </p:cNvPicPr>
          <p:nvPr/>
        </p:nvPicPr>
        <p:blipFill>
          <a:blip r:embed="rId3" cstate="print"/>
          <a:srcRect l="36111" r="30556" b="11111"/>
          <a:stretch>
            <a:fillRect/>
          </a:stretch>
        </p:blipFill>
        <p:spPr bwMode="auto">
          <a:xfrm>
            <a:off x="381000" y="6096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Изображение 146.jpg"/>
          <p:cNvPicPr>
            <a:picLocks noChangeAspect="1"/>
          </p:cNvPicPr>
          <p:nvPr/>
        </p:nvPicPr>
        <p:blipFill>
          <a:blip r:embed="rId4" cstate="print"/>
          <a:srcRect l="31580" r="28947" b="12280"/>
          <a:stretch>
            <a:fillRect/>
          </a:stretch>
        </p:blipFill>
        <p:spPr bwMode="auto">
          <a:xfrm>
            <a:off x="7010400" y="4267200"/>
            <a:ext cx="114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2286000" y="6858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Упражнение состоит из 2 частей.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1981200" y="1066800"/>
            <a:ext cx="403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1.Всаньте, скрестив ноги. Вытяните руки вперед на уровне груди ладошками наружу. Скрестите их, образуя замок. Сгибая локти, выверните этот замок вовнутрь и прижмите к груди. Дыхание тела расслаблено.</a:t>
            </a:r>
          </a:p>
        </p:txBody>
      </p:sp>
      <p:sp>
        <p:nvSpPr>
          <p:cNvPr id="12298" name="Прямоугольник 12"/>
          <p:cNvSpPr>
            <a:spLocks noChangeArrowheads="1"/>
          </p:cNvSpPr>
          <p:nvPr/>
        </p:nvSpPr>
        <p:spPr bwMode="auto">
          <a:xfrm>
            <a:off x="2438400" y="45720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Поставьте ноги параллельно друг другу. Соедините кончики пальцев обеих рук друг с другом. Кончики пальцев смотрят вниз. Постойте так нужное вам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057400" y="0"/>
            <a:ext cx="5181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C0099"/>
                </a:solidFill>
              </a:rPr>
              <a:t>«Слон»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905000" y="685800"/>
            <a:ext cx="6629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Встаньте удобно, ноги на ширине плеч чуть пружинят в коленях. Поднимите правую руку вверх и прислоните к ней голову. Ухо должно быть прижато к руке. Рисуем «ленивую восьмерку» (знак бесконечности) всем телом, где воображаемым кончиком кисточки является кисть руки. Приседаем и одновременно с этим гудим «у-у-у». Глаза следят за движение кисти. Повторяем тоже другой рукой.</a:t>
            </a:r>
          </a:p>
        </p:txBody>
      </p:sp>
      <p:pic>
        <p:nvPicPr>
          <p:cNvPr id="13316" name="Рисунок 3" descr="Изображение 118.jpg"/>
          <p:cNvPicPr>
            <a:picLocks noChangeAspect="1"/>
          </p:cNvPicPr>
          <p:nvPr/>
        </p:nvPicPr>
        <p:blipFill>
          <a:blip r:embed="rId3" cstate="print"/>
          <a:srcRect l="21429"/>
          <a:stretch>
            <a:fillRect/>
          </a:stretch>
        </p:blipFill>
        <p:spPr bwMode="auto">
          <a:xfrm>
            <a:off x="6248400" y="3276600"/>
            <a:ext cx="223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1981200" y="3429000"/>
            <a:ext cx="3810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Данное упражнение объединяет все каналы восприятия: </a:t>
            </a:r>
            <a:r>
              <a:rPr lang="ru-RU" b="1" dirty="0" err="1">
                <a:solidFill>
                  <a:srgbClr val="002060"/>
                </a:solidFill>
              </a:rPr>
              <a:t>аудиальный</a:t>
            </a:r>
            <a:r>
              <a:rPr lang="ru-RU" b="1" dirty="0">
                <a:solidFill>
                  <a:srgbClr val="002060"/>
                </a:solidFill>
              </a:rPr>
              <a:t>, визуальный, кинестетический, развивает кратковременную и долговременную память.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0"/>
            <a:ext cx="4953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C0099"/>
                </a:solidFill>
              </a:rPr>
              <a:t>«</a:t>
            </a:r>
            <a:r>
              <a:rPr lang="ru-RU" sz="2500" b="1" dirty="0" err="1">
                <a:solidFill>
                  <a:srgbClr val="CC0099"/>
                </a:solidFill>
              </a:rPr>
              <a:t>Думательный</a:t>
            </a:r>
            <a:r>
              <a:rPr lang="ru-RU" sz="2500" b="1" dirty="0">
                <a:solidFill>
                  <a:srgbClr val="CC0099"/>
                </a:solidFill>
              </a:rPr>
              <a:t> колпак»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057400" y="914400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Держите голову прямо. Возьмите руками уши так, чтобы большой палец оказался с тыльной стороны уха, а остальные пальцы спереди. Массируйте уши сверху вниз. Дойдя до мочки мягко потяните ее вниз. 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057400" y="2971800"/>
            <a:ext cx="2133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Данное упражнение повышает умственные и физические способности, концентрацию внимания перед публичными выступлениями.</a:t>
            </a:r>
          </a:p>
        </p:txBody>
      </p:sp>
      <p:pic>
        <p:nvPicPr>
          <p:cNvPr id="14341" name="Рисунок 5" descr="Изображение 121.jpg"/>
          <p:cNvPicPr>
            <a:picLocks noChangeAspect="1"/>
          </p:cNvPicPr>
          <p:nvPr/>
        </p:nvPicPr>
        <p:blipFill>
          <a:blip r:embed="rId3" cstate="print"/>
          <a:srcRect l="13126"/>
          <a:stretch>
            <a:fillRect/>
          </a:stretch>
        </p:blipFill>
        <p:spPr bwMode="auto">
          <a:xfrm>
            <a:off x="4724400" y="2895600"/>
            <a:ext cx="31775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133600" y="0"/>
            <a:ext cx="5410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C0099"/>
                </a:solidFill>
              </a:rPr>
              <a:t>«Энергетическая зевота»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981200" y="68580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Положите ладони на щеки. Представьте, что вы зеваете, откройте рот и на этом «зевке» массируйте щеки. При этом произносите расслабляющий длинный звук «ва-а-а-а-у-у-у».</a:t>
            </a:r>
          </a:p>
        </p:txBody>
      </p:sp>
      <p:pic>
        <p:nvPicPr>
          <p:cNvPr id="15364" name="Рисунок 3" descr="Изображение 123.jpg"/>
          <p:cNvPicPr>
            <a:picLocks noChangeAspect="1"/>
          </p:cNvPicPr>
          <p:nvPr/>
        </p:nvPicPr>
        <p:blipFill>
          <a:blip r:embed="rId3" cstate="print"/>
          <a:srcRect l="34914" r="15948" b="1724"/>
          <a:stretch>
            <a:fillRect/>
          </a:stretch>
        </p:blipFill>
        <p:spPr bwMode="auto">
          <a:xfrm>
            <a:off x="6172200" y="1981200"/>
            <a:ext cx="187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752600" y="2514600"/>
            <a:ext cx="3810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Данное упражнение улучшает зрительное внимание и восприятие, снимает напряжение мышц лица, способствует улучшению коммуникации стимулирует творческие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057400" y="0"/>
            <a:ext cx="5410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C0099"/>
                </a:solidFill>
              </a:rPr>
              <a:t>«Сова»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52600" y="762000"/>
            <a:ext cx="662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Правой ладонью захватите мышцу посередине плечевого пояса (надостную). Сжимайте мышцу, на выдохе медленно поворачивая голову слева направо, при этом губы, сложенные трубочкой, произносят звук «Ух» на выдохе. Одновременно с «Ух» происходит сжатие мышцы ладонь и поворот головы. Глаза с каждым уханьем расширяются, имитируя круглые глаза совы. Поменяйте руки и повторите упражнение.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4572000" y="3048000"/>
            <a:ext cx="320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Данное упражнение снимает напряжение в шеи и способствует притоку крови к головному мозгу.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За счет этого активизируется внимание и навыки понимания, совершенствуется внутренняя речь, мышление.</a:t>
            </a:r>
          </a:p>
        </p:txBody>
      </p:sp>
      <p:pic>
        <p:nvPicPr>
          <p:cNvPr id="16390" name="Рисунок 9" descr="Изображение 128.jpg"/>
          <p:cNvPicPr>
            <a:picLocks noChangeAspect="1"/>
          </p:cNvPicPr>
          <p:nvPr/>
        </p:nvPicPr>
        <p:blipFill>
          <a:blip r:embed="rId3" cstate="print"/>
          <a:srcRect l="38853"/>
          <a:stretch>
            <a:fillRect/>
          </a:stretch>
        </p:blipFill>
        <p:spPr bwMode="auto">
          <a:xfrm>
            <a:off x="1905000" y="3200400"/>
            <a:ext cx="2055813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209800" y="0"/>
            <a:ext cx="5257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C0099"/>
                </a:solidFill>
              </a:rPr>
              <a:t>«Позитивные точки»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057400" y="533400"/>
            <a:ext cx="609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Положите средний и указательные пальцы обеих рук на точки, находящиеся на лбу посередине между линией бровей и волос. Подержите пальцы на этих точках до возникновения под ними тепла или пульсации.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057400" y="4876800"/>
            <a:ext cx="5562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Данное упражнение помогает сбалансировать стрессовую ситуацию, ослабить эмоциональный накал, найти варианты решения проблемной ситуации. Упражнение хорошо применять перед публичными выступлениями.</a:t>
            </a:r>
          </a:p>
        </p:txBody>
      </p:sp>
      <p:pic>
        <p:nvPicPr>
          <p:cNvPr id="17414" name="Рисунок 6" descr="Изображение 131.jpg"/>
          <p:cNvPicPr>
            <a:picLocks noChangeAspect="1"/>
          </p:cNvPicPr>
          <p:nvPr/>
        </p:nvPicPr>
        <p:blipFill>
          <a:blip r:embed="rId3" cstate="print"/>
          <a:srcRect l="15924" r="20380"/>
          <a:stretch>
            <a:fillRect/>
          </a:stretch>
        </p:blipFill>
        <p:spPr bwMode="auto">
          <a:xfrm>
            <a:off x="4038600" y="2057400"/>
            <a:ext cx="2362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 rot="20202402">
            <a:off x="2009315" y="2838182"/>
            <a:ext cx="48768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До свидания!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685800" y="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Что такое «Образовательная </a:t>
            </a:r>
            <a:r>
              <a:rPr lang="ru-RU" sz="2400" b="1" dirty="0" err="1">
                <a:solidFill>
                  <a:srgbClr val="002060"/>
                </a:solidFill>
              </a:rPr>
              <a:t>кинестетика</a:t>
            </a:r>
            <a:r>
              <a:rPr lang="ru-RU" sz="24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828800" y="838200"/>
            <a:ext cx="624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Уникальный метод, который возвращает уверенность в собственных силах, а взрослым помогает наиболее эффективно достигать поставленных целей, который раскрывает для каждого из нас новые горизонты собственных возможностей, называется «Образовательная </a:t>
            </a:r>
            <a:r>
              <a:rPr lang="ru-RU" dirty="0" err="1"/>
              <a:t>кинестетика</a:t>
            </a:r>
            <a:r>
              <a:rPr lang="ru-RU" dirty="0"/>
              <a:t>».</a:t>
            </a:r>
          </a:p>
        </p:txBody>
      </p:sp>
      <p:pic>
        <p:nvPicPr>
          <p:cNvPr id="3076" name="Рисунок 6" descr="DSC040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90800"/>
            <a:ext cx="444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362200" y="685800"/>
            <a:ext cx="678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Слово «</a:t>
            </a:r>
            <a:r>
              <a:rPr lang="ru-RU" dirty="0" err="1"/>
              <a:t>кинестетика</a:t>
            </a:r>
            <a:r>
              <a:rPr lang="ru-RU" dirty="0"/>
              <a:t>» произошло от греческого корня «</a:t>
            </a:r>
            <a:r>
              <a:rPr lang="en-US" dirty="0"/>
              <a:t>kinesis</a:t>
            </a:r>
            <a:r>
              <a:rPr lang="ru-RU" dirty="0"/>
              <a:t>», что означает «телесное ощущение» (греч. </a:t>
            </a:r>
            <a:r>
              <a:rPr lang="en-US" dirty="0" err="1"/>
              <a:t>kiew</a:t>
            </a:r>
            <a:r>
              <a:rPr lang="ru-RU" dirty="0"/>
              <a:t>), «двигать, прикасаться» + греч. </a:t>
            </a:r>
            <a:r>
              <a:rPr lang="en-US" dirty="0" err="1"/>
              <a:t>aiqnsiz</a:t>
            </a:r>
            <a:r>
              <a:rPr lang="ru-RU" dirty="0"/>
              <a:t>, «чувство, ощущение»). Таким образом, название метода «Образовательная </a:t>
            </a:r>
            <a:r>
              <a:rPr lang="ru-RU" dirty="0" err="1"/>
              <a:t>кинестетика</a:t>
            </a:r>
            <a:r>
              <a:rPr lang="ru-RU" dirty="0"/>
              <a:t>» можно перевести как приобретение и интеграция знаний о своем восприятии, о своих ощущениях, в том числе об ощущении положения собственного тела в пространстве.</a:t>
            </a:r>
          </a:p>
        </p:txBody>
      </p:sp>
      <p:pic>
        <p:nvPicPr>
          <p:cNvPr id="13" name="Рисунок 12" descr="DSCF1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124200"/>
            <a:ext cx="469099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95600" y="838200"/>
            <a:ext cx="556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«Гимнастика мозга» – одно из направлений метода «Образовательная </a:t>
            </a:r>
            <a:r>
              <a:rPr lang="ru-RU" dirty="0" err="1"/>
              <a:t>кинестетика</a:t>
            </a:r>
            <a:r>
              <a:rPr lang="ru-RU" dirty="0"/>
              <a:t>».</a:t>
            </a:r>
          </a:p>
          <a:p>
            <a:r>
              <a:rPr lang="ru-RU" dirty="0"/>
              <a:t>Создателем программ по «Образовательной </a:t>
            </a:r>
            <a:r>
              <a:rPr lang="ru-RU" dirty="0" err="1"/>
              <a:t>кинестетики</a:t>
            </a:r>
            <a:r>
              <a:rPr lang="ru-RU" dirty="0"/>
              <a:t>» является Пол И. </a:t>
            </a:r>
            <a:r>
              <a:rPr lang="ru-RU" dirty="0" err="1"/>
              <a:t>Деннисон</a:t>
            </a:r>
            <a:r>
              <a:rPr lang="ru-RU" dirty="0"/>
              <a:t>, который всю свою профессиональную жизнь посвятил сфере образования. Он начинал свою деятельность с обучения чтению. Его открытия основаны на понимании взаимосвязи физического становления, речевого развития и учебных достижений личности. За достижения в этой области </a:t>
            </a:r>
            <a:r>
              <a:rPr lang="ru-RU" dirty="0" err="1"/>
              <a:t>Деннисону</a:t>
            </a:r>
            <a:r>
              <a:rPr lang="ru-RU" dirty="0"/>
              <a:t> была присуждена степень доктора психологических наук. </a:t>
            </a:r>
          </a:p>
        </p:txBody>
      </p:sp>
      <p:pic>
        <p:nvPicPr>
          <p:cNvPr id="4" name="Рисунок 3" descr="LPIC1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267200"/>
            <a:ext cx="3033712" cy="227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5791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«Образовательная </a:t>
            </a:r>
            <a:r>
              <a:rPr lang="ru-RU" dirty="0" err="1"/>
              <a:t>кинестетика</a:t>
            </a:r>
            <a:r>
              <a:rPr lang="ru-RU" dirty="0"/>
              <a:t>» включает в себя несколько взаимосвязанных направлений, одним из которых является «Гимнастика мозга». Название выбрано не случайно. Методика разрабатывалась в центре для неуспевающих под названием «Долина». Именно там в течение 20 лет </a:t>
            </a:r>
            <a:r>
              <a:rPr lang="ru-RU" dirty="0" err="1"/>
              <a:t>Деннисон</a:t>
            </a:r>
            <a:r>
              <a:rPr lang="ru-RU" dirty="0"/>
              <a:t> помогал детям и взрослым успешно справляться с их трудностями, поэтому нужно было найти название, привлекательное для детей, и </a:t>
            </a:r>
            <a:r>
              <a:rPr lang="ru-RU" dirty="0" smtClean="0"/>
              <a:t>в то </a:t>
            </a:r>
            <a:r>
              <a:rPr lang="ru-RU" dirty="0"/>
              <a:t>же время отражать суть происходящего.</a:t>
            </a:r>
          </a:p>
        </p:txBody>
      </p:sp>
      <p:pic>
        <p:nvPicPr>
          <p:cNvPr id="3" name="Рисунок 2" descr="LPIC1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810000"/>
            <a:ext cx="3048000" cy="2286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905000" y="762000"/>
            <a:ext cx="5638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«Гимнастика мозга» – это специально подобранные упражнения, в основе которых лежат естественные движения детей в раннем возрасте, а также разработки </a:t>
            </a:r>
            <a:r>
              <a:rPr lang="ru-RU" dirty="0" err="1"/>
              <a:t>нейропсихологов</a:t>
            </a:r>
            <a:r>
              <a:rPr lang="ru-RU" dirty="0"/>
              <a:t>. Упражнения эти довольно просты, не требуют много времени и силы для выполнения. Их легко делать в игровой форме, они доступны и взрослым и детям. Вместе с тем эффективность упражнений очень высока.</a:t>
            </a:r>
          </a:p>
        </p:txBody>
      </p:sp>
      <p:pic>
        <p:nvPicPr>
          <p:cNvPr id="3" name="Рисунок 2" descr="DSC0967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276600"/>
            <a:ext cx="3656514" cy="274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267200" y="533400"/>
            <a:ext cx="4419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Когда мы учимся, то проходим в основном одни и </a:t>
            </a:r>
            <a:r>
              <a:rPr lang="ru-RU" dirty="0" err="1"/>
              <a:t>теже</a:t>
            </a:r>
            <a:r>
              <a:rPr lang="ru-RU" dirty="0"/>
              <a:t> этапы:</a:t>
            </a:r>
          </a:p>
          <a:p>
            <a:pPr>
              <a:buFont typeface="Arial" charset="0"/>
              <a:buChar char="•"/>
            </a:pPr>
            <a:r>
              <a:rPr lang="ru-RU" dirty="0"/>
              <a:t>восприятие информации</a:t>
            </a:r>
          </a:p>
          <a:p>
            <a:r>
              <a:rPr lang="ru-RU" dirty="0"/>
              <a:t>  (через слух, зрение, осязание, прикосновения, ощущения);</a:t>
            </a:r>
          </a:p>
          <a:p>
            <a:pPr>
              <a:buFont typeface="Arial" charset="0"/>
              <a:buChar char="•"/>
            </a:pPr>
            <a:r>
              <a:rPr lang="ru-RU" dirty="0"/>
              <a:t>эмоциональный отклик на воспринимаемую информацию;</a:t>
            </a:r>
          </a:p>
          <a:p>
            <a:pPr>
              <a:buFont typeface="Arial" charset="0"/>
              <a:buChar char="•"/>
            </a:pPr>
            <a:r>
              <a:rPr lang="ru-RU" dirty="0"/>
              <a:t>усвоение полученных данных</a:t>
            </a:r>
          </a:p>
          <a:p>
            <a:r>
              <a:rPr lang="ru-RU" dirty="0"/>
              <a:t> (интегрирование с предыдущим опытом);</a:t>
            </a:r>
          </a:p>
          <a:p>
            <a:pPr>
              <a:buFont typeface="Arial" charset="0"/>
              <a:buChar char="•"/>
            </a:pPr>
            <a:r>
              <a:rPr lang="ru-RU" dirty="0"/>
              <a:t>закрепление с помощью действия</a:t>
            </a:r>
          </a:p>
          <a:p>
            <a:r>
              <a:rPr lang="ru-RU" dirty="0"/>
              <a:t>  (проговаривание, письмо, рисунок).</a:t>
            </a:r>
          </a:p>
          <a:p>
            <a:r>
              <a:rPr lang="ru-RU" dirty="0"/>
              <a:t>«Гимнастика мозга» облегчает каждый из этих этапов, так как снимает стрессовые телесные зажимы, помогает «включить» и интегрировать различные отделы мозга, восстанавливает проводимость сигнала между мозгом и другими частями тела.</a:t>
            </a:r>
          </a:p>
          <a:p>
            <a:endParaRPr lang="ru-RU" dirty="0"/>
          </a:p>
        </p:txBody>
      </p:sp>
      <p:pic>
        <p:nvPicPr>
          <p:cNvPr id="3" name="Рисунок 2" descr="DSC0925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6451">
            <a:off x="609600" y="1828800"/>
            <a:ext cx="3347832" cy="274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676400" y="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Упражнения «Гимнастика мозга»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524000" y="7620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1. </a:t>
            </a:r>
            <a:r>
              <a:rPr lang="ru-RU" sz="2000" b="1" dirty="0" err="1">
                <a:solidFill>
                  <a:srgbClr val="002060"/>
                </a:solidFill>
              </a:rPr>
              <a:t>Ритмирование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676400" y="1143000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CC0099"/>
                </a:solidFill>
              </a:rPr>
              <a:t>«Вода»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971800" y="1600200"/>
            <a:ext cx="5410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/>
              <a:t>Все электрохимические процессы, происходят в теле, а следовательно, в мозге ЦНС зависят от проходимости нервных импульсов. Вода лучший проводник электрического сигнала в нашем теле. Обезвоживание вызывает снижение энергетического потенциала нашего тела и запускает стрессовую реакцию. Для работоспособного  энергичного состояния необходимо пополнять свои водные запасы! Особенно важно выпивать воду перед началом и в процессе любой умственной деятельности</a:t>
            </a:r>
            <a:r>
              <a:rPr lang="ru-RU" dirty="0"/>
              <a:t>. </a:t>
            </a:r>
          </a:p>
        </p:txBody>
      </p:sp>
      <p:pic>
        <p:nvPicPr>
          <p:cNvPr id="9223" name="Рисунок 8" descr="Изображение 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3810000" y="44958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Данное упражнение приводит к улучшению концентрации внимания, снижению стресса и повышению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600200" y="0"/>
            <a:ext cx="6019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C0099"/>
                </a:solidFill>
              </a:rPr>
              <a:t> «Кнопки мозга»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828800" y="762000"/>
            <a:ext cx="2438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Ноги параллельно друг другу. Положите одну руку ладошкой на пупок. Другую руку под ключицами. Массируйте «кнопки мозга». Поменяйте руки и повторите упражнение.</a:t>
            </a:r>
          </a:p>
          <a:p>
            <a:endParaRPr lang="ru-RU"/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2667000" y="3581400"/>
            <a:ext cx="4114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Данное упражнение обеспечивает приток крови, обогащенной кислородом к головному мозгу, за счет чего происходит лучшее восприятие информации. Улучшается одновременная работа глаз снижается напряжение, повышается уровень энергии.</a:t>
            </a:r>
          </a:p>
        </p:txBody>
      </p:sp>
      <p:pic>
        <p:nvPicPr>
          <p:cNvPr id="2050" name="Picture 2" descr="C:\Users\User\Desktop\Вика\ФОТО трен кинесиология\IMG_1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1999"/>
            <a:ext cx="2889315" cy="264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1119</Words>
  <Application>Microsoft Office PowerPoint</Application>
  <PresentationFormat>Экран (4:3)</PresentationFormat>
  <Paragraphs>77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Виктория</dc:creator>
  <cp:lastModifiedBy>User</cp:lastModifiedBy>
  <cp:revision>58</cp:revision>
  <cp:lastPrinted>1601-01-01T00:00:00Z</cp:lastPrinted>
  <dcterms:created xsi:type="dcterms:W3CDTF">1601-01-01T00:00:00Z</dcterms:created>
  <dcterms:modified xsi:type="dcterms:W3CDTF">2018-02-03T16:08:55Z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