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60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0" r:id="rId24"/>
    <p:sldId id="281" r:id="rId25"/>
    <p:sldId id="283" r:id="rId26"/>
    <p:sldId id="282" r:id="rId27"/>
    <p:sldId id="284" r:id="rId28"/>
    <p:sldId id="285" r:id="rId29"/>
    <p:sldId id="286" r:id="rId30"/>
    <p:sldId id="287" r:id="rId31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9" autoAdjust="0"/>
    <p:restoredTop sz="93873" autoAdjust="0"/>
  </p:normalViewPr>
  <p:slideViewPr>
    <p:cSldViewPr>
      <p:cViewPr varScale="1">
        <p:scale>
          <a:sx n="64" d="100"/>
          <a:sy n="64" d="100"/>
        </p:scale>
        <p:origin x="1854" y="8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85762" y="7133203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285750" y="6471216"/>
            <a:ext cx="6343650" cy="1629833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85750" y="5181600"/>
            <a:ext cx="6343650" cy="12192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172200" y="8631936"/>
            <a:ext cx="569214" cy="32918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143500" y="732369"/>
            <a:ext cx="1371600" cy="780203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732369"/>
            <a:ext cx="4686300" cy="780203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2686050" y="101601"/>
            <a:ext cx="2171700" cy="385233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6172200" y="8631936"/>
            <a:ext cx="569214" cy="32918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85762" y="4593203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85750" y="2235200"/>
            <a:ext cx="6343650" cy="16256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35356" y="3929447"/>
            <a:ext cx="6515100" cy="1579767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226314" y="609600"/>
            <a:ext cx="6515100" cy="1121664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228600" y="2133600"/>
            <a:ext cx="3143250" cy="629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3486150" y="2133600"/>
            <a:ext cx="3257550" cy="629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228600" y="7213600"/>
            <a:ext cx="6457950" cy="117686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11083" y="889000"/>
            <a:ext cx="3217917" cy="853016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3483769" y="889000"/>
            <a:ext cx="3219181" cy="853016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11083" y="1754717"/>
            <a:ext cx="3217917" cy="52556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3486548" y="1754717"/>
            <a:ext cx="3216402" cy="52556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172200" y="8636000"/>
            <a:ext cx="571500" cy="32918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385762" y="8026401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226314" y="609600"/>
            <a:ext cx="6515100" cy="1121664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385762" y="7798823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42900" y="7315200"/>
            <a:ext cx="6343650" cy="694267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342900" y="812800"/>
            <a:ext cx="2256235" cy="64008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2681287" y="812800"/>
            <a:ext cx="4005263" cy="6400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2628900" y="822179"/>
            <a:ext cx="3771900" cy="48768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285750" y="6658347"/>
            <a:ext cx="4400550" cy="696384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285750" y="7377624"/>
            <a:ext cx="4400550" cy="1024467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85762" y="1401198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28600" y="2072217"/>
            <a:ext cx="6515100" cy="603461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4857750" y="101601"/>
            <a:ext cx="1885950" cy="38523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2343150" y="101601"/>
            <a:ext cx="2514600" cy="385233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6172200" y="8636001"/>
            <a:ext cx="571500" cy="325967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28600" y="609600"/>
            <a:ext cx="6515100" cy="1117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385762" y="1401198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385762" y="1410649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8680" y="1547664"/>
            <a:ext cx="5794970" cy="3252937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«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Использование  музейной педагогики </a:t>
            </a:r>
            <a:r>
              <a:rPr lang="ru-RU" sz="2400" b="1" dirty="0">
                <a:ea typeface="Calibri"/>
                <a:cs typeface="Times New Roman"/>
              </a:rPr>
              <a:t/>
            </a:r>
            <a:br>
              <a:rPr lang="ru-RU" sz="2400" b="1" dirty="0">
                <a:ea typeface="Calibri"/>
                <a:cs typeface="Times New Roman"/>
              </a:rPr>
            </a:br>
            <a:r>
              <a:rPr lang="ru-RU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в патриотическом  воспитании дошкольников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»</a:t>
            </a:r>
            <a:r>
              <a:rPr lang="ru-RU" sz="2400" dirty="0">
                <a:ea typeface="Calibri"/>
                <a:cs typeface="Times New Roman"/>
              </a:rPr>
              <a:t/>
            </a:r>
            <a:br>
              <a:rPr lang="ru-RU" sz="2400" dirty="0">
                <a:ea typeface="Calibri"/>
                <a:cs typeface="Times New Roman"/>
              </a:rPr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0648" y="7308304"/>
            <a:ext cx="6597352" cy="1224136"/>
          </a:xfrm>
        </p:spPr>
        <p:txBody>
          <a:bodyPr>
            <a:normAutofit fontScale="62500" lnSpcReduction="20000"/>
          </a:bodyPr>
          <a:lstStyle/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ru-RU" sz="22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Автор: Юсупова </a:t>
            </a:r>
            <a:r>
              <a:rPr lang="ru-RU" sz="22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Венера   </a:t>
            </a:r>
            <a:r>
              <a:rPr lang="ru-RU" sz="2200" dirty="0" err="1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Мухарамовна</a:t>
            </a:r>
            <a:r>
              <a:rPr lang="ru-RU" sz="22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,       </a:t>
            </a:r>
            <a:endParaRPr lang="ru-RU" sz="2200" dirty="0" smtClean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ru-RU" sz="22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воспитатель </a:t>
            </a:r>
            <a:r>
              <a:rPr lang="ru-RU" sz="22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группы «Озорные бабочки»</a:t>
            </a:r>
            <a:endParaRPr lang="ru-RU" sz="22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ctr"/>
            <a:r>
              <a:rPr lang="ru-RU" dirty="0" err="1"/>
              <a:t>г</a:t>
            </a:r>
            <a:r>
              <a:rPr lang="ru-RU" smtClean="0"/>
              <a:t>.Калининград</a:t>
            </a:r>
            <a:endParaRPr lang="ru-RU" dirty="0" smtClean="0"/>
          </a:p>
          <a:p>
            <a:pPr algn="ctr"/>
            <a:r>
              <a:rPr lang="ru-RU" dirty="0" smtClean="0"/>
              <a:t>2021 г.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60648" y="0"/>
            <a:ext cx="633670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Муниципальное автономное дошкольное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образовательное учреждение города Калининграда центр развития ребенка - детский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сад № 87  г. Калининград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5" name="Рисунок 4" descr="Педагогическая статья: «Воспитание патриотизма у детей дошкольного возраста посредством музейной педагогики»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2816" y="5148064"/>
            <a:ext cx="2861945" cy="1555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4083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"/>
            <a:ext cx="6858000" cy="9143999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1200" b="1" dirty="0">
                <a:latin typeface="Times New Roman"/>
                <a:ea typeface="Times New Roman"/>
                <a:cs typeface="Times New Roman"/>
              </a:rPr>
              <a:t>I этап – организационно-подготовительный</a:t>
            </a:r>
            <a:r>
              <a:rPr lang="ru-RU" sz="5900" b="1" dirty="0" smtClean="0">
                <a:latin typeface="Times New Roman"/>
                <a:ea typeface="Times New Roman"/>
                <a:cs typeface="Times New Roman"/>
              </a:rPr>
              <a:t>:</a:t>
            </a:r>
            <a:endParaRPr lang="ru-RU" sz="6200" dirty="0">
              <a:ea typeface="Times New Roman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8000" dirty="0" smtClean="0">
                <a:ea typeface="Times New Roman"/>
                <a:cs typeface="Times New Roman"/>
              </a:rPr>
              <a:t>     -выявила </a:t>
            </a:r>
            <a:r>
              <a:rPr lang="ru-RU" sz="8000" dirty="0">
                <a:ea typeface="Times New Roman"/>
                <a:cs typeface="Times New Roman"/>
              </a:rPr>
              <a:t>проблему, поставила перед собой цель, сформулировала  задачи; сделала подборку литературы, методического обеспечения для реализации поставленных задач; определила уровень развития патриотического воспитания дошкольников; обсудила с руководством краеведческого музея вопрос о сотрудничестве на предстоящий год и составление плана совместной деятельности; подобрала материал для проведения  диагностики, вопросы для анкетирования, выявила уровень родительской компетентности в вопросах обозначенной темы. Вместе с детьми и родителями выбрали тематику мини - музеев  в соответствии с общеобразовательной программой. Включила элементы музейной педагогики в организованную деятельность детей. </a:t>
            </a:r>
            <a:endParaRPr lang="ru-RU" sz="8000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8000" dirty="0" smtClean="0">
                <a:ea typeface="Times New Roman"/>
                <a:cs typeface="Times New Roman"/>
              </a:rPr>
              <a:t>     Назначение </a:t>
            </a:r>
            <a:r>
              <a:rPr lang="ru-RU" sz="8000" dirty="0">
                <a:ea typeface="Times New Roman"/>
                <a:cs typeface="Times New Roman"/>
              </a:rPr>
              <a:t>музея – патриотическое воспитание дошкольников, суть которого, с моей точки зрения, состоит в том, чтобы взрастить в детской душе семена любви к родной природе, родному дому, семье; истории и культуре своей страны; ко всему, что создано трудом родных и близких людей – тех, кого зовут соотечественниками.</a:t>
            </a:r>
            <a:endParaRPr lang="ru-RU" sz="8000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8000" dirty="0" smtClean="0">
                <a:ea typeface="Times New Roman"/>
                <a:cs typeface="Times New Roman"/>
              </a:rPr>
              <a:t>     Предварительная </a:t>
            </a:r>
            <a:r>
              <a:rPr lang="ru-RU" sz="8000" dirty="0">
                <a:ea typeface="Times New Roman"/>
                <a:cs typeface="Times New Roman"/>
              </a:rPr>
              <a:t>работа по организации мини – музея, прежде всего, заключается в совместной деятельности  детей, воспитателя  и родителей.  Дети  и  родители ощущают свою причастность к созданию  мини – музеев: участвуют в обсуждении тематики, приносят из дома экспонаты, готовят выступления.</a:t>
            </a:r>
            <a:endParaRPr lang="ru-RU" sz="8000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8000" dirty="0">
                <a:ea typeface="Times New Roman"/>
                <a:cs typeface="Times New Roman"/>
              </a:rPr>
              <a:t> </a:t>
            </a:r>
            <a:endParaRPr lang="ru-RU" sz="6200" dirty="0"/>
          </a:p>
        </p:txBody>
      </p:sp>
    </p:spTree>
    <p:extLst>
      <p:ext uri="{BB962C8B-B14F-4D97-AF65-F5344CB8AC3E}">
        <p14:creationId xmlns:p14="http://schemas.microsoft.com/office/powerpoint/2010/main" val="2060129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6858000" cy="9144000"/>
          </a:xfrm>
        </p:spPr>
        <p:txBody>
          <a:bodyPr>
            <a:normAutofit fontScale="62500" lnSpcReduction="20000"/>
          </a:bodyPr>
          <a:lstStyle/>
          <a:p>
            <a:pPr marL="0" lvl="0" indent="0" algn="just">
              <a:lnSpc>
                <a:spcPct val="115000"/>
              </a:lnSpc>
              <a:buNone/>
            </a:pPr>
            <a:r>
              <a:rPr lang="ru-RU" dirty="0" smtClean="0">
                <a:solidFill>
                  <a:prstClr val="black"/>
                </a:solidFill>
                <a:ea typeface="Times New Roman"/>
                <a:cs typeface="Times New Roman"/>
              </a:rPr>
              <a:t>       </a:t>
            </a:r>
          </a:p>
          <a:p>
            <a:pPr marL="0" lvl="0" indent="0" algn="just">
              <a:lnSpc>
                <a:spcPct val="115000"/>
              </a:lnSpc>
              <a:buNone/>
            </a:pPr>
            <a:r>
              <a:rPr lang="ru-RU" dirty="0" smtClean="0">
                <a:solidFill>
                  <a:prstClr val="black"/>
                </a:solidFill>
                <a:ea typeface="Times New Roman"/>
                <a:cs typeface="Times New Roman"/>
              </a:rPr>
              <a:t>    Для </a:t>
            </a:r>
            <a:r>
              <a:rPr lang="ru-RU" dirty="0">
                <a:solidFill>
                  <a:prstClr val="black"/>
                </a:solidFill>
                <a:ea typeface="Times New Roman"/>
                <a:cs typeface="Times New Roman"/>
              </a:rPr>
              <a:t>расположения мини-музея используем часть групповой комнаты, где экспонаты наиболее удачно вписываются. В процессе работы в музее весь материал систематизируется и дополняется. В настоящих музеях трогать ничего нельзя, а вот в наших мини – музеях не только можно, но и нужно брать их в руки и рассматривать! В обычном музее ребёнок – лишь пассивный созерцатель, а здесь он – соавтор, творец экспозиции, причём не только он сам, но и его папа, мама, бабушка и дедушка. Каждый мини – музей – результат общения, совместной работы воспитателя, детей и их семей.</a:t>
            </a:r>
            <a:endParaRPr lang="ru-RU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/>
            <a:endParaRPr lang="ru-RU" sz="1600" dirty="0">
              <a:solidFill>
                <a:prstClr val="black"/>
              </a:solidFill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600" b="1" dirty="0">
                <a:ea typeface="Times New Roman"/>
                <a:cs typeface="Times New Roman"/>
              </a:rPr>
              <a:t>II этап –практический:</a:t>
            </a:r>
            <a:endParaRPr lang="ru-RU" sz="4600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ea typeface="Times New Roman"/>
                <a:cs typeface="Times New Roman"/>
              </a:rPr>
              <a:t>            Первые </a:t>
            </a:r>
            <a:r>
              <a:rPr lang="ru-RU" dirty="0">
                <a:ea typeface="Times New Roman"/>
                <a:cs typeface="Times New Roman"/>
              </a:rPr>
              <a:t>занятия, были направлены на получение детьми знаний о музее, как учреждении культуры; музейных экспонатах; музейных профессиях; правилах  поведения в музее и др. </a:t>
            </a:r>
            <a:endParaRPr lang="ru-RU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ea typeface="Times New Roman"/>
                <a:cs typeface="Times New Roman"/>
              </a:rPr>
              <a:t>            Для </a:t>
            </a:r>
            <a:r>
              <a:rPr lang="ru-RU" dirty="0">
                <a:ea typeface="Times New Roman"/>
                <a:cs typeface="Times New Roman"/>
              </a:rPr>
              <a:t>каждой возрастной группы были созданы свои мини-музеи, с целью  патриотического воспитания, расскажу о некоторых из них. </a:t>
            </a:r>
            <a:endParaRPr lang="ru-RU" dirty="0">
              <a:ea typeface="Calibri"/>
              <a:cs typeface="Times New Roman"/>
            </a:endParaRPr>
          </a:p>
          <a:p>
            <a:pPr algn="just" fontAlgn="base"/>
            <a:r>
              <a:rPr lang="ru-RU" dirty="0">
                <a:ea typeface="Times New Roman"/>
              </a:rPr>
              <a:t>Направление музея «Мой родной край» в гр. «Озорные бабочки» имеет большое значение для познавательного, социально-личностного и нравственного развития детей дошкольного возраста, знакомит детей с родным городом, его достопримечательностями, улицей, на которой проживает ребенок достопримечательностями родного города Калининграда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0985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Maximus\Downloads\20210302_08242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2564904" y="4860035"/>
            <a:ext cx="5040559" cy="3168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Maximus\Downloads\20210302_082437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20900" y="3205040"/>
            <a:ext cx="4537735" cy="326267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0" y="0"/>
            <a:ext cx="65253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 fontAlgn="base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ea typeface="Times New Roman"/>
              </a:rPr>
              <a:t>Направление музея «Мой родной край» в гр. «Озорные бабочки» имеет большое значение для познавательного, социально-личностного и нравственного развития детей дошкольного возраста, знакомит детей с родным городом, его достопримечательностями, улицей, на которой проживает ребенок достопримечательностями родного города Калининграда</a:t>
            </a:r>
          </a:p>
        </p:txBody>
      </p:sp>
    </p:spTree>
    <p:extLst>
      <p:ext uri="{BB962C8B-B14F-4D97-AF65-F5344CB8AC3E}">
        <p14:creationId xmlns:p14="http://schemas.microsoft.com/office/powerpoint/2010/main" val="1349674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2200" dirty="0" smtClean="0">
                <a:latin typeface="+mn-lt"/>
                <a:ea typeface="Times New Roman"/>
                <a:cs typeface="Times New Roman"/>
              </a:rPr>
              <a:t>В </a:t>
            </a:r>
            <a:r>
              <a:rPr lang="ru-RU" sz="2200" dirty="0">
                <a:solidFill>
                  <a:srgbClr val="000000"/>
                </a:solidFill>
                <a:latin typeface="+mn-lt"/>
                <a:ea typeface="Calibri"/>
                <a:cs typeface="Times New Roman"/>
              </a:rPr>
              <a:t>мини- музее " Города России" с ребятами гр. Солнышко . Любовь к Родине- многогранное чувство. Это и умение чувствовать красоту родной земли, и уважение к её истории, гордость за достижения нашей национальной культуры. Патриотическое воспитание- часть формирования личности маленького человека.</a:t>
            </a:r>
            <a:r>
              <a:rPr lang="ru-RU" sz="2200" dirty="0">
                <a:latin typeface="+mn-lt"/>
                <a:ea typeface="Calibri"/>
                <a:cs typeface="Times New Roman"/>
              </a:rPr>
              <a:t/>
            </a:r>
            <a:br>
              <a:rPr lang="ru-RU" sz="2200" dirty="0">
                <a:latin typeface="+mn-lt"/>
                <a:ea typeface="Calibri"/>
                <a:cs typeface="Times New Roman"/>
              </a:rPr>
            </a:br>
            <a:endParaRPr lang="ru-RU" sz="2200" dirty="0">
              <a:latin typeface="+mn-lt"/>
            </a:endParaRPr>
          </a:p>
        </p:txBody>
      </p:sp>
      <p:pic>
        <p:nvPicPr>
          <p:cNvPr id="4" name="Объект 3" descr="https://sun9-56.userapi.com/impg/5vSo222hBNeTAESFRnEAUwt-9DGXMazCa4YsAw/v6L441WFghU.jpg?size=810x1080&amp;quality=96&amp;sign=351fdcb5bc9a1e2ea4eb2959dcb54eaf&amp;type=album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656" y="2555776"/>
            <a:ext cx="3168352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sun9-71.userapi.com/impg/abXYI7KhpRQvaLSLGCcO2-d0IPZDI6k0pf67fA/hKowQntdU_E.jpg?size=1280x960&amp;quality=96&amp;sign=d1bcb4b3c3d0e127424fe642afddcb95&amp;type=album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0808" y="5868144"/>
            <a:ext cx="3600400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sun9-23.userapi.com/impg/NmjFsNttS1j4UwlgNGLkmwMt1W1zQhehPs71Bw/qyhnAMgQp_o.jpg?size=810x1080&amp;quality=96&amp;sign=6d3bde528de2c53f84bc2970d966f010&amp;type=album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5065" y="2555776"/>
            <a:ext cx="2448272" cy="3024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7883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640" y="0"/>
            <a:ext cx="6555060" cy="1907704"/>
          </a:xfrm>
        </p:spPr>
        <p:txBody>
          <a:bodyPr>
            <a:noAutofit/>
          </a:bodyPr>
          <a:lstStyle/>
          <a:p>
            <a:r>
              <a:rPr lang="ru-RU" sz="2000" cap="none" dirty="0" smtClean="0">
                <a:solidFill>
                  <a:srgbClr val="000000"/>
                </a:solidFill>
                <a:latin typeface="+mn-lt"/>
                <a:ea typeface="Calibri"/>
              </a:rPr>
              <a:t>В рамках работы мини-музея кукол «Кукольный дом" (гр. Озорные бабочки» было проведено занятие. Ребята рассмотрели кукол "ДАМЫ ЭПОХИ" ... уточнили, какую одежду носили раньше дамы. Итогом занятия... Организована выставка рисунков "одежда для дамы."</a:t>
            </a:r>
            <a:r>
              <a:rPr lang="ru-RU" sz="2000" cap="none" dirty="0" smtClean="0">
                <a:latin typeface="+mn-lt"/>
                <a:ea typeface="Calibri"/>
              </a:rPr>
              <a:t> </a:t>
            </a:r>
            <a:endParaRPr lang="ru-RU" sz="2000" cap="none" dirty="0">
              <a:latin typeface="+mn-lt"/>
            </a:endParaRPr>
          </a:p>
        </p:txBody>
      </p:sp>
      <p:pic>
        <p:nvPicPr>
          <p:cNvPr id="4" name="Объект 3" descr="https://sun9-38.userapi.com/impg/PfRmKS_QXgJyBhbsrmEMzisNiWNd8jqWPom48Q/ZmBYu9X_Ges.jpg?size=780x1040&amp;quality=96&amp;sign=4070aa223c760de499b87b28c3cf61ed&amp;type=album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23728"/>
            <a:ext cx="2852936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sun9-36.userapi.com/impg/XRZTViiysQZ_Xp8UHjciRzr8oviTz83Siz94kg/1y1bDXKl2qI.jpg?size=780x1040&amp;quality=96&amp;sign=c0abc9c40df0f49ea4ddffa95cf14000&amp;type=album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7032" y="2051720"/>
            <a:ext cx="2736303" cy="3456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sun9-26.userapi.com/impg/bQ4pmz2AH3cdKkuuuXItO5pgYi0LC0RM3UMo6A/uEToZf7jk34.jpg?size=810x1080&amp;quality=96&amp;sign=806a95e4c06040081737ad512bb520d5&amp;type=album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0808" y="5796136"/>
            <a:ext cx="3384375" cy="316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5441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640" y="0"/>
            <a:ext cx="6555060" cy="172720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cap="none" dirty="0" smtClean="0">
                <a:solidFill>
                  <a:srgbClr val="000000"/>
                </a:solidFill>
                <a:latin typeface="+mn-lt"/>
                <a:ea typeface="Calibri"/>
                <a:cs typeface="Times New Roman"/>
              </a:rPr>
              <a:t>В группе «Звездочки» появилось своё НАСТОЯЩЕЕ море! А точнее, мини музей «Сокровища </a:t>
            </a:r>
            <a:r>
              <a:rPr lang="ru-RU" sz="2000" cap="none" dirty="0">
                <a:solidFill>
                  <a:srgbClr val="000000"/>
                </a:solidFill>
                <a:latin typeface="+mn-lt"/>
                <a:ea typeface="Calibri"/>
                <a:cs typeface="Times New Roman"/>
              </a:rPr>
              <a:t>Б</a:t>
            </a:r>
            <a:r>
              <a:rPr lang="ru-RU" sz="2000" cap="none" dirty="0" smtClean="0">
                <a:solidFill>
                  <a:srgbClr val="000000"/>
                </a:solidFill>
                <a:latin typeface="+mn-lt"/>
                <a:ea typeface="Calibri"/>
                <a:cs typeface="Times New Roman"/>
              </a:rPr>
              <a:t>алтийского моря». </a:t>
            </a:r>
            <a:r>
              <a:rPr lang="ru-RU" sz="2200" cap="none" dirty="0" smtClean="0">
                <a:solidFill>
                  <a:srgbClr val="000000"/>
                </a:solidFill>
                <a:latin typeface="+mn-lt"/>
                <a:ea typeface="Calibri"/>
                <a:cs typeface="Times New Roman"/>
              </a:rPr>
              <a:t>Благодаря</a:t>
            </a:r>
            <a:r>
              <a:rPr lang="ru-RU" sz="2000" cap="none" dirty="0" smtClean="0">
                <a:solidFill>
                  <a:srgbClr val="000000"/>
                </a:solidFill>
                <a:latin typeface="+mn-lt"/>
                <a:ea typeface="Calibri"/>
                <a:cs typeface="Times New Roman"/>
              </a:rPr>
              <a:t> стараниям детей и родителей, экспозиция музея пополняется экспонатами</a:t>
            </a:r>
            <a:r>
              <a:rPr lang="ru-RU" sz="2000" dirty="0" smtClean="0">
                <a:solidFill>
                  <a:srgbClr val="000000"/>
                </a:solidFill>
                <a:latin typeface="+mn-lt"/>
                <a:ea typeface="Calibri"/>
                <a:cs typeface="Times New Roman"/>
              </a:rPr>
              <a:t>.</a:t>
            </a:r>
            <a:r>
              <a:rPr lang="ru-RU" sz="2000" dirty="0">
                <a:latin typeface="+mn-lt"/>
                <a:ea typeface="Calibri"/>
                <a:cs typeface="Times New Roman"/>
              </a:rPr>
              <a:t/>
            </a:r>
            <a:br>
              <a:rPr lang="ru-RU" sz="2000" dirty="0">
                <a:latin typeface="+mn-lt"/>
                <a:ea typeface="Calibri"/>
                <a:cs typeface="Times New Roman"/>
              </a:rPr>
            </a:br>
            <a:endParaRPr lang="ru-RU" sz="2000" dirty="0">
              <a:latin typeface="+mn-lt"/>
            </a:endParaRPr>
          </a:p>
        </p:txBody>
      </p:sp>
      <p:pic>
        <p:nvPicPr>
          <p:cNvPr id="4" name="Объект 3" descr="https://sun9-17.userapi.com/impg/aKrG7Zkd2NFO5qnqpgsUrKYKa_841lIbnBwMBA/n8FPpn9RIk8.jpg?size=1280x1246&amp;quality=96&amp;sign=9e6802b3601a0a643be4db231a512bb0&amp;type=album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992" y="2037683"/>
            <a:ext cx="3168352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sun9-18.userapi.com/impg/5ql9YPV9Z9RWMt_XB1i7iBd1tFI7-N3MS6qQSg/FotQutgwvR0.jpg?size=1280x959&amp;quality=96&amp;sign=f5217341b8a23667c4ffd001907a61b0&amp;type=album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640" y="1979712"/>
            <a:ext cx="2664296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sun9-18.userapi.com/impg/5Vyd4zhz1W6J2rAcpNiMPbS9cJ2dIqv9-ezKSg/AAFVn3o2JKA.jpg?size=1280x960&amp;quality=96&amp;sign=16519801b157b7aa999fd869ac79e535&amp;type=album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5652120"/>
            <a:ext cx="4392488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9812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9512"/>
            <a:ext cx="6743700" cy="187220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cap="none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В группе «</a:t>
            </a:r>
            <a:r>
              <a:rPr lang="ru-RU" sz="2000" cap="none" dirty="0" err="1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Лунтики</a:t>
            </a:r>
            <a:r>
              <a:rPr lang="ru-RU" sz="2000" cap="none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 " открылся мини-музей</a:t>
            </a:r>
            <a:br>
              <a:rPr lang="ru-RU" sz="2000" cap="none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</a:br>
            <a:r>
              <a:rPr lang="ru-RU" sz="2000" cap="none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 «Чайная история".</a:t>
            </a:r>
            <a:br>
              <a:rPr lang="ru-RU" sz="2000" cap="none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</a:br>
            <a:r>
              <a:rPr lang="ru-RU" sz="2000" cap="none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Дети с удовольствием послушали и рассмотрели какой бывает чай, в каких баночках и пачках он попадает к нам на чайную церемонию.</a:t>
            </a:r>
            <a:endParaRPr lang="ru-RU" sz="2000" cap="none" dirty="0">
              <a:latin typeface="+mn-lt"/>
              <a:ea typeface="Calibri"/>
              <a:cs typeface="Times New Roman"/>
            </a:endParaRPr>
          </a:p>
        </p:txBody>
      </p:sp>
      <p:pic>
        <p:nvPicPr>
          <p:cNvPr id="4" name="Объект 3" descr="https://sun9-17.userapi.com/impg/yhSfF60CiRIaaUf_axisCjBqeo0j0MDKUyISNw/2-pqjWRyN5I.jpg?size=608x1080&amp;quality=96&amp;sign=13c65b317b7dbef8f4d01abfe76d2b4f&amp;type=album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32" y="2339752"/>
            <a:ext cx="3168352" cy="4608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sun9-19.userapi.com/impg/1J7EW4FHbjx_JKwta7D2ycs93LwpWBtcy_j9uw/fb3VY8TH8xg.jpg?size=608x1080&amp;quality=96&amp;sign=3e8851b53d7d97e8583a2fc87d636fea&amp;type=album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3016" y="3563888"/>
            <a:ext cx="3024336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03391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2000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dirty="0">
                <a:latin typeface="Times New Roman"/>
                <a:ea typeface="Times New Roman"/>
                <a:cs typeface="Times New Roman"/>
              </a:rPr>
            </a:b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2000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dirty="0">
                <a:latin typeface="Times New Roman"/>
                <a:ea typeface="Times New Roman"/>
                <a:cs typeface="Times New Roman"/>
              </a:rPr>
            </a:b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2000" cap="none" dirty="0" smtClean="0">
                <a:latin typeface="+mn-lt"/>
                <a:ea typeface="Times New Roman"/>
                <a:cs typeface="Times New Roman"/>
              </a:rPr>
              <a:t>Мини - музей в подготовительной группе «Забавные подсолнухи»</a:t>
            </a:r>
            <a:r>
              <a:rPr lang="ru-RU" sz="2000" b="1" cap="none" dirty="0" smtClean="0">
                <a:latin typeface="+mn-lt"/>
                <a:ea typeface="Times New Roman"/>
                <a:cs typeface="Times New Roman"/>
              </a:rPr>
              <a:t> </a:t>
            </a:r>
            <a:r>
              <a:rPr lang="ru-RU" sz="2000" cap="none" dirty="0" smtClean="0">
                <a:latin typeface="+mn-lt"/>
                <a:ea typeface="Times New Roman"/>
                <a:cs typeface="Times New Roman"/>
              </a:rPr>
              <a:t>«Русская изба»</a:t>
            </a:r>
            <a:r>
              <a:rPr lang="ru-RU" sz="2000" cap="none" dirty="0">
                <a:latin typeface="+mn-lt"/>
                <a:ea typeface="Times New Roman"/>
                <a:cs typeface="Times New Roman"/>
              </a:rPr>
              <a:t> </a:t>
            </a:r>
            <a:r>
              <a:rPr lang="ru-RU" sz="2000" cap="none" dirty="0" smtClean="0">
                <a:latin typeface="+mn-lt"/>
                <a:ea typeface="Times New Roman"/>
                <a:cs typeface="Times New Roman"/>
              </a:rPr>
              <a:t>организован для знакомства дошкольников с русским народным бытом;</a:t>
            </a:r>
            <a:r>
              <a:rPr lang="ru-RU" sz="2000" b="1" cap="none" dirty="0" smtClean="0">
                <a:latin typeface="+mn-lt"/>
                <a:ea typeface="Times New Roman"/>
                <a:cs typeface="Times New Roman"/>
              </a:rPr>
              <a:t> </a:t>
            </a:r>
            <a:r>
              <a:rPr lang="ru-RU" sz="2000" cap="none" dirty="0" smtClean="0">
                <a:latin typeface="+mn-lt"/>
                <a:ea typeface="Times New Roman"/>
                <a:cs typeface="Times New Roman"/>
              </a:rPr>
              <a:t>с традициями, с народным творчеством, игрушкой и  костюмом. Здесь же выставляются совместные творческие работы детей и родителей..</a:t>
            </a:r>
            <a:r>
              <a:rPr lang="ru-RU" sz="2000" cap="none" dirty="0" smtClean="0">
                <a:latin typeface="+mn-lt"/>
                <a:ea typeface="Calibri"/>
                <a:cs typeface="Times New Roman"/>
              </a:rPr>
              <a:t/>
            </a:r>
            <a:br>
              <a:rPr lang="ru-RU" sz="2000" cap="none" dirty="0" smtClean="0">
                <a:latin typeface="+mn-lt"/>
                <a:ea typeface="Calibri"/>
                <a:cs typeface="Times New Roman"/>
              </a:rPr>
            </a:br>
            <a:endParaRPr lang="ru-RU" sz="2000" cap="none" dirty="0">
              <a:latin typeface="+mn-lt"/>
            </a:endParaRPr>
          </a:p>
        </p:txBody>
      </p:sp>
      <p:pic>
        <p:nvPicPr>
          <p:cNvPr id="4" name="Объект 3" descr="https://sun9-19.userapi.com/impf/c847120/v847120395/f0598/8fH2hClHwzk.jpg?size=1280x960&amp;quality=96&amp;sign=4af2681b37679cdccdf94ba110e35c5c&amp;type=album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664" y="3563888"/>
            <a:ext cx="6264696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7413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000" cap="none" dirty="0" smtClean="0">
                <a:solidFill>
                  <a:prstClr val="black"/>
                </a:solidFill>
                <a:latin typeface="+mn-lt"/>
                <a:ea typeface="Times New Roman"/>
                <a:cs typeface="Times New Roman"/>
              </a:rPr>
              <a:t>Например,  дети инсценировали сказки,  колядовали, играли на народных музыкальных инструментах (</a:t>
            </a:r>
            <a:r>
              <a:rPr lang="ru-RU" sz="2000" cap="none" dirty="0" err="1" smtClean="0">
                <a:solidFill>
                  <a:prstClr val="black"/>
                </a:solidFill>
                <a:latin typeface="+mn-lt"/>
                <a:ea typeface="Times New Roman"/>
                <a:cs typeface="Times New Roman"/>
              </a:rPr>
              <a:t>трещетки</a:t>
            </a:r>
            <a:r>
              <a:rPr lang="ru-RU" sz="2000" cap="none" dirty="0" smtClean="0">
                <a:solidFill>
                  <a:prstClr val="black"/>
                </a:solidFill>
                <a:latin typeface="+mn-lt"/>
                <a:ea typeface="Times New Roman"/>
                <a:cs typeface="Times New Roman"/>
              </a:rPr>
              <a:t>, ложки, рубель, колотушка, бубенцы); была оформлена выставка кукол, сделанных руками детей и родителей</a:t>
            </a:r>
            <a:endParaRPr lang="ru-RU" sz="2000" cap="none" dirty="0">
              <a:latin typeface="+mn-lt"/>
            </a:endParaRPr>
          </a:p>
        </p:txBody>
      </p:sp>
      <p:pic>
        <p:nvPicPr>
          <p:cNvPr id="4" name="Объект 3" descr="https://sun9-71.userapi.com/impg/c850608/v850608579/632e9/vdjoVKYd8Vs.jpg?size=1280x960&amp;quality=96&amp;sign=8c67fd666ab012ade0248f5811a6a3cd&amp;type=album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656" y="2267744"/>
            <a:ext cx="4104456" cy="338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sun9-10.userapi.com/impf/c847120/v847120395/f05a2/-g622HJcsUQ.jpg?size=1280x960&amp;quality=96&amp;sign=40a723b83521a1323eec42a0ce26fe5a&amp;type=album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8880" y="5796136"/>
            <a:ext cx="4248472" cy="316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6202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1979712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000" cap="none" dirty="0" smtClean="0">
                <a:solidFill>
                  <a:srgbClr val="000000"/>
                </a:solidFill>
                <a:latin typeface="+mn-lt"/>
                <a:ea typeface="Calibri"/>
                <a:cs typeface="Times New Roman"/>
              </a:rPr>
              <a:t>В гр. "Забавные подсолнухи" есть также мини- музей «Колокольчик", в нем собрано около 80 колокольчиков, Ребята путешествуя с родителями, привозят из той или иной страны или города колокольчик для музея, делятся впечатлениями о поездке, рассказывают много нового и интересного</a:t>
            </a:r>
            <a:r>
              <a:rPr lang="ru-RU" sz="2000" dirty="0">
                <a:ea typeface="Calibri"/>
                <a:cs typeface="Times New Roman"/>
              </a:rPr>
              <a:t/>
            </a:r>
            <a:br>
              <a:rPr lang="ru-RU" sz="2000" dirty="0">
                <a:ea typeface="Calibri"/>
                <a:cs typeface="Times New Roman"/>
              </a:rPr>
            </a:br>
            <a:endParaRPr lang="ru-RU" sz="2000" dirty="0"/>
          </a:p>
        </p:txBody>
      </p:sp>
      <p:pic>
        <p:nvPicPr>
          <p:cNvPr id="4" name="Объект 3" descr="https://sun9-19.userapi.com/impf/c850616/v850616147/6c67/Bkm3nWnJ_0o.jpg?size=1280x960&amp;quality=96&amp;sign=ce8abd49b95e79ab4df45f456b062945&amp;type=album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59" y="2051720"/>
            <a:ext cx="3454733" cy="3601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sun9-68.userapi.com/impf/c847120/v847120395/f0584/pW5W1S8RIO0.jpg?size=1280x960&amp;quality=96&amp;sign=956757b172b8f9b77d2d46eff3fabe82&amp;type=album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4983" y="2051720"/>
            <a:ext cx="3158331" cy="2512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896" y="5839395"/>
            <a:ext cx="4032448" cy="3023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6011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3528"/>
            <a:ext cx="6858000" cy="1566656"/>
          </a:xfrm>
        </p:spPr>
        <p:txBody>
          <a:bodyPr>
            <a:noAutofit/>
          </a:bodyPr>
          <a:lstStyle/>
          <a:p>
            <a:pPr algn="l"/>
            <a:r>
              <a:rPr lang="ru-RU" sz="2000" i="1" dirty="0"/>
              <a:t>«Детство – каждодневное открытие мира и, </a:t>
            </a:r>
            <a:r>
              <a:rPr lang="ru-RU" sz="2000" i="1" dirty="0" smtClean="0"/>
              <a:t>поэтому надо </a:t>
            </a:r>
            <a:r>
              <a:rPr lang="ru-RU" sz="2000" i="1" dirty="0"/>
              <a:t>делать так, чтобы оно стало, прежде    всего, познанием человека и Отечества, их красоты и величия»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                                                               </a:t>
            </a:r>
            <a:r>
              <a:rPr lang="ru-RU" sz="2000" dirty="0" err="1"/>
              <a:t>В.А.Сухомлинский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43408" y="1547664"/>
            <a:ext cx="6840760" cy="8064896"/>
          </a:xfrm>
        </p:spPr>
        <p:txBody>
          <a:bodyPr>
            <a:noAutofit/>
          </a:bodyPr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 smtClean="0">
                <a:ea typeface="Calibri"/>
                <a:cs typeface="Times New Roman" pitchFamily="18" charset="0"/>
              </a:rPr>
              <a:t> </a:t>
            </a:r>
            <a:r>
              <a:rPr lang="ru-RU" sz="2000" dirty="0">
                <a:ea typeface="Calibri"/>
                <a:cs typeface="Times New Roman" pitchFamily="18" charset="0"/>
              </a:rPr>
              <a:t>Любовь к Родине начинается с малого – с любви к своей семье, к своему дому. Постоянно расширяясь, эта любовь к родному переходит в любовь к своему государству, к его истории, его прошлому и настоящему, а затем ко всему </a:t>
            </a:r>
            <a:r>
              <a:rPr lang="ru-RU" sz="2000" dirty="0" smtClean="0">
                <a:ea typeface="Calibri"/>
                <a:cs typeface="Times New Roman" pitchFamily="18" charset="0"/>
              </a:rPr>
              <a:t>человечеству.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 smtClean="0">
                <a:ea typeface="Calibri"/>
                <a:cs typeface="Times New Roman" pitchFamily="18" charset="0"/>
              </a:rPr>
              <a:t>Особая </a:t>
            </a:r>
            <a:r>
              <a:rPr lang="ru-RU" sz="2000" dirty="0">
                <a:ea typeface="Calibri"/>
                <a:cs typeface="Times New Roman" pitchFamily="18" charset="0"/>
              </a:rPr>
              <a:t>ответственность за формирование у детей нравственно-патриотических чувств возлагается на воспитателя ДОУ. Потому что именно он, воспитатель, поможет нашим детям узнать и полюбить родной край, русские национальные традиции, обычаи, культуру, историю Руси, донесёт до сознания детей, что они являются носителями русской народной культуры.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>
                <a:ea typeface="Calibri"/>
                <a:cs typeface="Times New Roman" pitchFamily="18" charset="0"/>
              </a:rPr>
              <a:t>Ведущая педагогическая идея опыта заключается в создании условий развития у дошкольников этических представлений, навыков культурного поведения, гуманного отношения к окружающему миру, любви к родной семье, дому, городу, Родине, уважению к людям разных национальностей, ветеранам войны, государственной символике (гимну, флагу, гербу Российской Федерации). </a:t>
            </a:r>
            <a:endParaRPr lang="ru-RU" sz="2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833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cap="none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Есть мини-музеи «Народное творчество" в группе «Ромашковая», </a:t>
            </a:r>
            <a:r>
              <a:rPr lang="ru-RU" sz="2000" cap="none" dirty="0" smtClean="0">
                <a:latin typeface="+mn-lt"/>
                <a:ea typeface="Times New Roman"/>
                <a:cs typeface="Times New Roman"/>
              </a:rPr>
              <a:t> «Чудо-дерево" в группе «Радужная»</a:t>
            </a:r>
            <a:r>
              <a:rPr lang="ru-RU" sz="2000" cap="none" dirty="0" smtClean="0">
                <a:latin typeface="+mn-lt"/>
                <a:ea typeface="Calibri"/>
                <a:cs typeface="Times New Roman"/>
              </a:rPr>
              <a:t/>
            </a:r>
            <a:br>
              <a:rPr lang="ru-RU" sz="2000" cap="none" dirty="0" smtClean="0">
                <a:latin typeface="+mn-lt"/>
                <a:ea typeface="Calibri"/>
                <a:cs typeface="Times New Roman"/>
              </a:rPr>
            </a:br>
            <a:endParaRPr lang="ru-RU" sz="2000" cap="none" dirty="0">
              <a:latin typeface="+mn-lt"/>
            </a:endParaRPr>
          </a:p>
        </p:txBody>
      </p:sp>
      <p:pic>
        <p:nvPicPr>
          <p:cNvPr id="4" name="Объект 3" descr="https://sun9-61.userapi.com/impg/CD_rRWsE7zyi4r0mua2jq1HgO91BvQzXzl4kIg/Yq76OX__j4E.jpg?size=1280x720&amp;quality=96&amp;sign=20b4b6808c428f65b6e4a874fcd4f61b&amp;type=album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28800" y="5868144"/>
            <a:ext cx="4248472" cy="3131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sun9-36.userapi.com/impg/vqt3Aib7mJroF5TQwc6VPX8S9TFes4YC-Pwa6w/DuuPBPBj5Q0.jpg?size=585x1040&amp;quality=96&amp;sign=6c6978088fd3f8371e522a7e40482c8a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072" y="1547664"/>
            <a:ext cx="2448272" cy="4032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sun9-75.userapi.com/impg/7WRg8KN__osANCFKVhfs9ifJUFSaLxJL_fsHxg/anGhWZKdnQY.jpg?size=810x1080&amp;quality=96&amp;sign=e76313bebb2959bfdb114c91575c063f&amp;type=album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664" y="1547664"/>
            <a:ext cx="2952328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9797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656" y="366184"/>
            <a:ext cx="6525344" cy="1469512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+mn-lt"/>
                <a:ea typeface="Calibri"/>
                <a:cs typeface="Times New Roman"/>
              </a:rPr>
              <a:t>В группе « </a:t>
            </a:r>
            <a:r>
              <a:rPr lang="ru-RU" sz="2000" dirty="0" err="1">
                <a:solidFill>
                  <a:srgbClr val="000000"/>
                </a:solidFill>
                <a:latin typeface="+mn-lt"/>
                <a:ea typeface="Calibri"/>
                <a:cs typeface="Times New Roman"/>
              </a:rPr>
              <a:t>Муравьишки</a:t>
            </a:r>
            <a:r>
              <a:rPr lang="ru-RU" sz="2000" dirty="0">
                <a:solidFill>
                  <a:srgbClr val="000000"/>
                </a:solidFill>
                <a:latin typeface="+mn-lt"/>
                <a:ea typeface="Calibri"/>
                <a:cs typeface="Times New Roman"/>
              </a:rPr>
              <a:t>» обновлён мини </a:t>
            </a:r>
            <a:r>
              <a:rPr lang="ru-RU" sz="2000" dirty="0" smtClean="0">
                <a:solidFill>
                  <a:srgbClr val="000000"/>
                </a:solidFill>
                <a:latin typeface="+mn-lt"/>
                <a:ea typeface="Calibri"/>
                <a:cs typeface="Times New Roman"/>
              </a:rPr>
              <a:t>– музей «Дай </a:t>
            </a:r>
            <a:r>
              <a:rPr lang="ru-RU" sz="2000" dirty="0">
                <a:solidFill>
                  <a:srgbClr val="000000"/>
                </a:solidFill>
                <a:latin typeface="+mn-lt"/>
                <a:ea typeface="Calibri"/>
                <a:cs typeface="Times New Roman"/>
              </a:rPr>
              <a:t>лапу, друг!». Теперь у каждой собачки - экспоната есть свой домик)</a:t>
            </a:r>
            <a:r>
              <a:rPr lang="ru-RU" sz="2000" dirty="0">
                <a:latin typeface="+mn-lt"/>
                <a:ea typeface="Calibri"/>
                <a:cs typeface="Times New Roman"/>
              </a:rPr>
              <a:t/>
            </a:r>
            <a:br>
              <a:rPr lang="ru-RU" sz="2000" dirty="0">
                <a:latin typeface="+mn-lt"/>
                <a:ea typeface="Calibri"/>
                <a:cs typeface="Times New Roman"/>
              </a:rPr>
            </a:br>
            <a:endParaRPr lang="ru-RU" sz="2000" dirty="0">
              <a:latin typeface="+mn-lt"/>
            </a:endParaRPr>
          </a:p>
        </p:txBody>
      </p:sp>
      <p:pic>
        <p:nvPicPr>
          <p:cNvPr id="4" name="Объект 3" descr="https://sun9-42.userapi.com/impg/c857528/v857528999/1944bd/aUauJ6MK-oA.jpg?size=810x1080&amp;quality=96&amp;sign=77a54851b442a7cf7d812b1fefc7735e&amp;type=album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35696"/>
            <a:ext cx="2636912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sun9-43.userapi.com/impg/xkOBOn4G1ZTNsP9QNYvSgEh_7MnHruE0yWdtjA/PhF80CwmRwU.jpg?size=810x1080&amp;quality=96&amp;sign=dacaa5b91e7965abb3cb2acfeda1a335&amp;type=album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5024" y="1835696"/>
            <a:ext cx="2808312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sun9-33.userapi.com/impg/ju66HT0AlWjooxVECPg6MaOPU9PuQl8JPseCvQ/Q-7z1Cty_U0.jpg?size=810x1080&amp;quality=96&amp;sign=685f64f32c7c946062e42cbf5168fd4e&amp;type=album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2816" y="5004048"/>
            <a:ext cx="3276364" cy="41399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36360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13316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cap="none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700" b="1" cap="none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700" b="1" cap="none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Мини-музей</a:t>
            </a:r>
            <a:r>
              <a:rPr lang="ru-RU" sz="27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7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2700" b="1" cap="none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Боевой славы</a:t>
            </a:r>
            <a:r>
              <a:rPr lang="ru-RU" sz="27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»</a:t>
            </a:r>
            <a:r>
              <a:rPr lang="ru-RU" sz="27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7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-</a:t>
            </a:r>
            <a:r>
              <a:rPr lang="ru-RU" sz="27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 знакомство  с подвигом  нашего народа во время Великой Отечественной войны.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91680"/>
            <a:ext cx="6858000" cy="745232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ea typeface="Times New Roman"/>
                <a:cs typeface="Times New Roman"/>
              </a:rPr>
              <a:t>Цель</a:t>
            </a:r>
            <a:r>
              <a:rPr lang="ru-RU" sz="2000" dirty="0">
                <a:ea typeface="Times New Roman"/>
                <a:cs typeface="Times New Roman"/>
              </a:rPr>
              <a:t>: сформировать у детей чувство гордости за подвиг нашего народа во время </a:t>
            </a:r>
            <a:r>
              <a:rPr lang="ru-RU" sz="2000" dirty="0" err="1" smtClean="0">
                <a:ea typeface="Times New Roman"/>
                <a:cs typeface="Times New Roman"/>
              </a:rPr>
              <a:t>ВОв</a:t>
            </a:r>
            <a:r>
              <a:rPr lang="ru-RU" sz="2000" dirty="0" smtClean="0">
                <a:ea typeface="Times New Roman"/>
                <a:cs typeface="Times New Roman"/>
              </a:rPr>
              <a:t>.</a:t>
            </a: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ea typeface="Times New Roman"/>
                <a:cs typeface="Times New Roman" pitchFamily="18" charset="0"/>
              </a:rPr>
              <a:t>Задачи</a:t>
            </a:r>
            <a:r>
              <a:rPr lang="ru-RU" sz="2000" b="1" dirty="0">
                <a:ea typeface="Times New Roman"/>
                <a:cs typeface="Times New Roman" pitchFamily="18" charset="0"/>
              </a:rPr>
              <a:t>:</a:t>
            </a:r>
            <a:endParaRPr lang="ru-RU" sz="2000" dirty="0">
              <a:ea typeface="Calibri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>
                <a:ea typeface="Times New Roman"/>
                <a:cs typeface="Times New Roman" pitchFamily="18" charset="0"/>
              </a:rPr>
              <a:t>1.Создать условия для «погружения и проживания» детьми и родителями ситуации военного времени через музейные экспонаты.</a:t>
            </a:r>
            <a:endParaRPr lang="ru-RU" sz="2000" dirty="0">
              <a:ea typeface="Calibri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>
                <a:ea typeface="Times New Roman"/>
                <a:cs typeface="Times New Roman" pitchFamily="18" charset="0"/>
              </a:rPr>
              <a:t>2.Рассказать детям о войне, защитниках Родины, празднике «День Победы».</a:t>
            </a:r>
            <a:endParaRPr lang="ru-RU" sz="2000" dirty="0">
              <a:ea typeface="Calibri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>
                <a:ea typeface="Times New Roman"/>
                <a:cs typeface="Times New Roman" pitchFamily="18" charset="0"/>
              </a:rPr>
              <a:t>3.Привить бережное отношение к семейным фотографиям.</a:t>
            </a:r>
            <a:endParaRPr lang="ru-RU" sz="2000" dirty="0">
              <a:ea typeface="Calibri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>
                <a:ea typeface="Times New Roman"/>
                <a:cs typeface="Times New Roman" pitchFamily="18" charset="0"/>
              </a:rPr>
              <a:t>4.Воспитывать уважение к старшему поколению.</a:t>
            </a:r>
            <a:endParaRPr lang="ru-RU" sz="2000" dirty="0">
              <a:ea typeface="Calibri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>
                <a:ea typeface="Times New Roman"/>
                <a:cs typeface="Times New Roman" pitchFamily="18" charset="0"/>
              </a:rPr>
              <a:t>5. Развивать умения отражать впечатления в творческой исполнительской деятельности: пении, игре, художественном слове, продуктивной деятельности.</a:t>
            </a:r>
            <a:endParaRPr lang="ru-RU" sz="2000" dirty="0">
              <a:ea typeface="Calibri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>
                <a:ea typeface="Times New Roman"/>
                <a:cs typeface="Times New Roman" pitchFamily="18" charset="0"/>
              </a:rPr>
              <a:t>6.Обобщить знания и представления детей о российской армии: родах войск, военной технике, военных профессиях.</a:t>
            </a:r>
            <a:endParaRPr lang="ru-RU" sz="2000" dirty="0">
              <a:ea typeface="Calibri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>
                <a:ea typeface="Times New Roman"/>
                <a:cs typeface="Times New Roman" pitchFamily="18" charset="0"/>
              </a:rPr>
              <a:t>7. Привлечь родителей к патриотическому воспитанию, убедить их в важности сохранения семейных традиций, праздновании Дня Победы.</a:t>
            </a:r>
            <a:endParaRPr lang="ru-RU" sz="2000" dirty="0"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791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6858000" cy="9144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b="1" dirty="0">
                <a:ea typeface="Times New Roman"/>
                <a:cs typeface="Times New Roman" pitchFamily="18" charset="0"/>
              </a:rPr>
              <a:t>Мини-музей предназначен</a:t>
            </a:r>
            <a:r>
              <a:rPr lang="ru-RU" sz="2200" dirty="0">
                <a:ea typeface="Times New Roman"/>
                <a:cs typeface="Times New Roman" pitchFamily="18" charset="0"/>
              </a:rPr>
              <a:t> для формирования первичных представлений о музеях, для познавательного развития детей, для развития связной речи, обогащения словаря, художественных, изобразительных навыков.</a:t>
            </a:r>
            <a:endParaRPr lang="ru-RU" sz="2200" dirty="0"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ea typeface="Times New Roman"/>
                <a:cs typeface="Times New Roman" pitchFamily="18" charset="0"/>
              </a:rPr>
              <a:t>Этот музей включил в себя следующие разделы:</a:t>
            </a:r>
            <a:r>
              <a:rPr lang="ru-RU" sz="2200" b="1" dirty="0">
                <a:ea typeface="Times New Roman"/>
                <a:cs typeface="Times New Roman" pitchFamily="18" charset="0"/>
              </a:rPr>
              <a:t> </a:t>
            </a:r>
            <a:r>
              <a:rPr lang="ru-RU" sz="2200" dirty="0">
                <a:ea typeface="Times New Roman"/>
                <a:cs typeface="Times New Roman" pitchFamily="18" charset="0"/>
              </a:rPr>
              <a:t>«Спасибо деду за Победу»,  «Боевые награды», «Рода войск», «Сделай сам».  Например, в разделе «Спасибо деду за Победу», накануне дня Великой Победы, стало традиционным оформление детьми и родителями  «Книги памяти», в которую  вошли фотографии и рассказы  детей о прадедах, участниках ВОВ</a:t>
            </a:r>
            <a:r>
              <a:rPr lang="ru-RU" sz="2200" dirty="0" smtClean="0">
                <a:ea typeface="Times New Roman"/>
                <a:cs typeface="Times New Roman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ea typeface="Times New Roman"/>
                <a:cs typeface="Times New Roman"/>
              </a:rPr>
              <a:t>     В своей работе  мы использовали следующие методы и приемы обучения:</a:t>
            </a:r>
            <a:endParaRPr lang="ru-RU" sz="22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ea typeface="Times New Roman"/>
                <a:cs typeface="Times New Roman"/>
              </a:rPr>
              <a:t>игровой - именно в игре, моделируя разнообразные ситуации, ребенок познает окружающий мир, овладевает необходимыми навыками, приобретает собственный опыт. Воображение и фантазия, максимально развитые в детском возрасте, помогают ребенку проникнуться духом иного исторического времени, а значит, осваивать, преобразовывать накопленные историко-культурные ценности.  Игры использовала разные: «Народные промыслы», «Путешествие в старый Калининград», «Герб города», «Богатство земли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». </a:t>
            </a:r>
            <a:endParaRPr lang="ru-RU" sz="20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8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15218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sun9-55.userapi.com/impg/c854028/v854028465/1f598b/9rSsAfp4AjE.jpg?size=780x1040&amp;quality=96&amp;sign=f094adc0d3fc36b094d772b60a9521ac&amp;type=album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78" y="609600"/>
            <a:ext cx="4254933" cy="496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Maximus\Pictures\2021-02-25\224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792" y="5724128"/>
            <a:ext cx="4896544" cy="316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12059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Maximus\Pictures\Saved Pictures\IMG-7d2c51e4d733096d8d1aae0edd598e86-V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29" r="52794" b="20000"/>
          <a:stretch/>
        </p:blipFill>
        <p:spPr bwMode="auto">
          <a:xfrm>
            <a:off x="1340768" y="179512"/>
            <a:ext cx="4248472" cy="48965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Maximus\Pictures\Saved Pictures\IMG-ae1b882f4a7b981a149ef5d4eda59330-V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71" b="18236"/>
          <a:stretch/>
        </p:blipFill>
        <p:spPr bwMode="auto">
          <a:xfrm>
            <a:off x="485800" y="5364088"/>
            <a:ext cx="5976664" cy="3600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227486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04" y="395536"/>
            <a:ext cx="3312368" cy="4392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Maximus\Pictures\Saved Pictures\Наши будущие защитники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28" y="5148064"/>
            <a:ext cx="5400600" cy="36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89179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6858000" cy="9143999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6200" b="1" dirty="0">
                <a:ea typeface="Times New Roman"/>
                <a:cs typeface="Times New Roman"/>
              </a:rPr>
              <a:t>Формы деятельности:</a:t>
            </a:r>
            <a:r>
              <a:rPr lang="ru-RU" sz="6200" dirty="0">
                <a:ea typeface="Times New Roman"/>
                <a:cs typeface="Times New Roman"/>
              </a:rPr>
              <a:t> поисковая; игровая; экспозиционная; познавательная. </a:t>
            </a:r>
            <a:endParaRPr lang="ru-RU" sz="6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6200" b="1" dirty="0">
                <a:ea typeface="Times New Roman"/>
                <a:cs typeface="Times New Roman"/>
              </a:rPr>
              <a:t>Оформление мини- музея</a:t>
            </a:r>
            <a:endParaRPr lang="ru-RU" sz="6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6200" i="1" dirty="0">
                <a:ea typeface="Times New Roman"/>
                <a:cs typeface="Times New Roman"/>
              </a:rPr>
              <a:t>Оборудование:</a:t>
            </a:r>
            <a:r>
              <a:rPr lang="ru-RU" sz="6200" dirty="0">
                <a:ea typeface="Times New Roman"/>
                <a:cs typeface="Times New Roman"/>
              </a:rPr>
              <a:t> музыкальный центр, проектор, стеллаж, баннер с военной тематикой,   фотографии воевавших родственников, карта, рация, шифровка, георгиевские ленточки, видео-кадры, парные картинки  «Профессии военные», военные атрибуты, слайды кадров военных событий, орденов, воинов, импровизированный костер. </a:t>
            </a:r>
            <a:endParaRPr lang="ru-RU" sz="6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6200" b="1" dirty="0">
                <a:ea typeface="Times New Roman"/>
                <a:cs typeface="Times New Roman"/>
              </a:rPr>
              <a:t>Предварительная работа </a:t>
            </a:r>
            <a:r>
              <a:rPr lang="ru-RU" sz="6200" dirty="0">
                <a:ea typeface="Times New Roman"/>
                <a:cs typeface="Times New Roman"/>
              </a:rPr>
              <a:t>проходит в два этапа:</a:t>
            </a:r>
            <a:endParaRPr lang="ru-RU" sz="6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6200" i="1" dirty="0">
                <a:ea typeface="Times New Roman"/>
                <a:cs typeface="Times New Roman"/>
              </a:rPr>
              <a:t>Подготовительный этап</a:t>
            </a:r>
            <a:r>
              <a:rPr lang="ru-RU" sz="6200" dirty="0">
                <a:ea typeface="Times New Roman"/>
                <a:cs typeface="Times New Roman"/>
              </a:rPr>
              <a:t>: определение темы и названия музея; информирование родителей, включение их в работу; выбор места для музея; оформление музея; сбор и оформление экспонатов, альбомов, символов музея, оформление конспектов занятий, экскурсий, игр, оборудования, составление творческих  рассказов о своих прадедах – ветеранах </a:t>
            </a:r>
            <a:r>
              <a:rPr lang="ru-RU" sz="6200" i="1" dirty="0">
                <a:ea typeface="Times New Roman"/>
                <a:cs typeface="Times New Roman"/>
              </a:rPr>
              <a:t>(фото и рассказ </a:t>
            </a:r>
            <a:r>
              <a:rPr lang="ru-RU" sz="6200" dirty="0">
                <a:ea typeface="Times New Roman"/>
                <a:cs typeface="Times New Roman"/>
              </a:rPr>
              <a:t>), подбор  художественных произведения, стихов о войне, картинок орденов и медалей, разучивание  песен военных лет, экспонатов, иллюстраций,  связанных с военной тематикой (солдатский котелок, пилотка, плащ-палатка, форма, фляжка, кружка и т.д.). Альбомы с картинками военных профессий, видеофильмы, слайды и т.д.</a:t>
            </a:r>
            <a:endParaRPr lang="ru-RU" sz="6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6200" i="1" dirty="0">
                <a:ea typeface="Times New Roman"/>
                <a:cs typeface="Times New Roman"/>
              </a:rPr>
              <a:t>Практический этап:</a:t>
            </a:r>
            <a:r>
              <a:rPr lang="ru-RU" sz="6200" dirty="0">
                <a:ea typeface="Times New Roman"/>
                <a:cs typeface="Times New Roman"/>
              </a:rPr>
              <a:t> открытие мини-музея; приглашение гостей и родителей; проведение образовательной деятельности в мини- музее; разработка различных ви</a:t>
            </a:r>
            <a:r>
              <a:rPr lang="ru-RU" sz="6200" dirty="0">
                <a:latin typeface="Times New Roman"/>
                <a:ea typeface="Times New Roman"/>
                <a:cs typeface="Times New Roman"/>
              </a:rPr>
              <a:t>дов экскурсий в мини- музее; пополнение экспонатами.</a:t>
            </a:r>
            <a:endParaRPr lang="ru-RU" sz="62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26239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0648" y="1"/>
            <a:ext cx="6480720" cy="8820472"/>
          </a:xfrm>
        </p:spPr>
        <p:txBody>
          <a:bodyPr>
            <a:no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prstClr val="black"/>
                </a:solidFill>
                <a:ea typeface="Times New Roman"/>
                <a:cs typeface="Times New Roman"/>
              </a:rPr>
              <a:t>Разделы и экспонаты музея</a:t>
            </a:r>
            <a:r>
              <a:rPr lang="ru-RU" sz="2000" dirty="0">
                <a:solidFill>
                  <a:prstClr val="black"/>
                </a:solidFill>
                <a:ea typeface="Times New Roman"/>
                <a:cs typeface="Times New Roman"/>
              </a:rPr>
              <a:t>:</a:t>
            </a:r>
            <a:endParaRPr lang="ru-RU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prstClr val="black"/>
                </a:solidFill>
                <a:ea typeface="Times New Roman"/>
                <a:cs typeface="Times New Roman"/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  <a:ea typeface="Times New Roman"/>
                <a:cs typeface="Times New Roman"/>
              </a:rPr>
              <a:t>1.</a:t>
            </a:r>
            <a:r>
              <a:rPr lang="ru-RU" sz="2000" dirty="0" smtClean="0">
                <a:solidFill>
                  <a:prstClr val="black"/>
                </a:solidFill>
                <a:ea typeface="Times New Roman"/>
                <a:cs typeface="Times New Roman"/>
              </a:rPr>
              <a:t>Раздел </a:t>
            </a:r>
            <a:r>
              <a:rPr lang="ru-RU" sz="2000" dirty="0">
                <a:solidFill>
                  <a:prstClr val="black"/>
                </a:solidFill>
                <a:ea typeface="Times New Roman"/>
                <a:cs typeface="Times New Roman"/>
              </a:rPr>
              <a:t>«Спасибо </a:t>
            </a:r>
            <a:r>
              <a:rPr lang="ru-RU" sz="2000" dirty="0" smtClean="0">
                <a:solidFill>
                  <a:prstClr val="black"/>
                </a:solidFill>
                <a:ea typeface="Times New Roman"/>
                <a:cs typeface="Times New Roman"/>
              </a:rPr>
              <a:t>деду </a:t>
            </a:r>
            <a:r>
              <a:rPr lang="ru-RU" sz="2000" dirty="0">
                <a:solidFill>
                  <a:prstClr val="black"/>
                </a:solidFill>
                <a:ea typeface="Times New Roman"/>
                <a:cs typeface="Times New Roman"/>
              </a:rPr>
              <a:t>за Победу</a:t>
            </a:r>
            <a:r>
              <a:rPr lang="ru-RU" sz="2000" dirty="0" smtClean="0">
                <a:solidFill>
                  <a:prstClr val="black"/>
                </a:solidFill>
                <a:ea typeface="Times New Roman"/>
                <a:cs typeface="Times New Roman"/>
              </a:rPr>
              <a:t>».</a:t>
            </a:r>
            <a:endParaRPr lang="ru-RU" sz="20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 smtClean="0">
                <a:solidFill>
                  <a:prstClr val="black"/>
                </a:solidFill>
                <a:ea typeface="Times New Roman"/>
                <a:cs typeface="Times New Roman"/>
              </a:rPr>
              <a:t>Материалы </a:t>
            </a:r>
            <a:r>
              <a:rPr lang="ru-RU" sz="2000" dirty="0">
                <a:solidFill>
                  <a:prstClr val="black"/>
                </a:solidFill>
                <a:ea typeface="Times New Roman"/>
                <a:cs typeface="Times New Roman"/>
              </a:rPr>
              <a:t>раздела:</a:t>
            </a:r>
            <a:endParaRPr lang="ru-RU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ru-RU" sz="2000" dirty="0">
                <a:solidFill>
                  <a:prstClr val="black"/>
                </a:solidFill>
                <a:ea typeface="Times New Roman"/>
                <a:cs typeface="Times New Roman"/>
              </a:rPr>
              <a:t>Фотографии своих родственников-ветеранов с рассказами,  где служили во время войны, интересные события фронтовой жизни</a:t>
            </a:r>
            <a:r>
              <a:rPr lang="ru-RU" sz="2000" dirty="0" smtClean="0">
                <a:solidFill>
                  <a:prstClr val="black"/>
                </a:solidFill>
                <a:ea typeface="Times New Roman"/>
                <a:cs typeface="Times New Roman"/>
              </a:rPr>
              <a:t>.</a:t>
            </a:r>
            <a:endParaRPr lang="ru-RU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ru-RU" sz="2000" dirty="0">
                <a:solidFill>
                  <a:prstClr val="black"/>
                </a:solidFill>
                <a:ea typeface="Times New Roman"/>
                <a:cs typeface="Times New Roman"/>
              </a:rPr>
              <a:t>2.Раздел «Рода войск»</a:t>
            </a:r>
            <a:endParaRPr lang="ru-RU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ru-RU" sz="2000" dirty="0">
                <a:solidFill>
                  <a:prstClr val="black"/>
                </a:solidFill>
                <a:ea typeface="Times New Roman"/>
                <a:cs typeface="Times New Roman"/>
              </a:rPr>
              <a:t>Материалы раздела:</a:t>
            </a:r>
            <a:endParaRPr lang="ru-RU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>
                <a:solidFill>
                  <a:prstClr val="black"/>
                </a:solidFill>
                <a:ea typeface="Times New Roman"/>
                <a:cs typeface="Times New Roman"/>
              </a:rPr>
              <a:t>Альбомы с родами войск, Дидактические игры «Парные карточки», «Лото», слайды, фильмы.</a:t>
            </a:r>
            <a:endParaRPr lang="ru-RU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prstClr val="black"/>
                </a:solidFill>
                <a:ea typeface="Times New Roman"/>
                <a:cs typeface="Times New Roman"/>
              </a:rPr>
              <a:t>3. Раздел «Боевые награды</a:t>
            </a:r>
            <a:r>
              <a:rPr lang="ru-RU" sz="2000" dirty="0" smtClean="0">
                <a:solidFill>
                  <a:prstClr val="black"/>
                </a:solidFill>
                <a:ea typeface="Times New Roman"/>
                <a:cs typeface="Times New Roman"/>
              </a:rPr>
              <a:t>».</a:t>
            </a:r>
            <a:endParaRPr lang="ru-RU" sz="20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 smtClean="0">
                <a:solidFill>
                  <a:prstClr val="black"/>
                </a:solidFill>
                <a:ea typeface="Times New Roman"/>
                <a:cs typeface="Times New Roman"/>
              </a:rPr>
              <a:t>Материалы </a:t>
            </a:r>
            <a:r>
              <a:rPr lang="ru-RU" sz="2000" dirty="0">
                <a:solidFill>
                  <a:prstClr val="black"/>
                </a:solidFill>
                <a:ea typeface="Times New Roman"/>
                <a:cs typeface="Times New Roman"/>
              </a:rPr>
              <a:t>раздела:</a:t>
            </a:r>
            <a:endParaRPr lang="ru-RU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ru-RU" sz="2000" dirty="0">
                <a:solidFill>
                  <a:prstClr val="black"/>
                </a:solidFill>
                <a:ea typeface="Times New Roman"/>
                <a:cs typeface="Times New Roman"/>
              </a:rPr>
              <a:t>Изображения орденов и медалей с описанием, фото и видеоматериалы, раскраски, дидактические игры «Собери орден</a:t>
            </a:r>
            <a:r>
              <a:rPr lang="ru-RU" sz="2000" dirty="0" smtClean="0">
                <a:solidFill>
                  <a:prstClr val="black"/>
                </a:solidFill>
                <a:ea typeface="Times New Roman"/>
                <a:cs typeface="Times New Roman"/>
              </a:rPr>
              <a:t>»</a:t>
            </a:r>
            <a:endParaRPr lang="ru-RU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prstClr val="black"/>
                </a:solidFill>
                <a:ea typeface="Times New Roman"/>
                <a:cs typeface="Times New Roman"/>
              </a:rPr>
              <a:t>4. Раздел «Сделай сам».</a:t>
            </a:r>
            <a:endParaRPr lang="ru-RU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ru-RU" sz="2000" dirty="0">
                <a:solidFill>
                  <a:prstClr val="black"/>
                </a:solidFill>
                <a:ea typeface="Times New Roman"/>
                <a:cs typeface="Times New Roman"/>
              </a:rPr>
              <a:t>Материалы раздела:</a:t>
            </a:r>
            <a:endParaRPr lang="ru-RU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>
                <a:solidFill>
                  <a:prstClr val="black"/>
                </a:solidFill>
                <a:ea typeface="Times New Roman"/>
                <a:cs typeface="Times New Roman"/>
              </a:rPr>
              <a:t> Материал для самостоятельной детской деятельности: бумага, ножницы, клей, карандаши, фломастеры, наборы наклеек или вырезанных картинок, схемы этапов самостоятельного изготовления книги</a:t>
            </a:r>
            <a:endParaRPr lang="ru-RU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endParaRPr lang="ru-RU" sz="2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05663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6858000" cy="9143999"/>
          </a:xfrm>
        </p:spPr>
        <p:txBody>
          <a:bodyPr>
            <a:normAutofit fontScale="85000" lnSpcReduction="20000"/>
          </a:bodyPr>
          <a:lstStyle/>
          <a:p>
            <a:pPr lvl="0" algn="just">
              <a:lnSpc>
                <a:spcPct val="115000"/>
              </a:lnSpc>
            </a:pPr>
            <a:r>
              <a:rPr lang="ru-RU" sz="2000" b="1" dirty="0">
                <a:solidFill>
                  <a:prstClr val="black"/>
                </a:solidFill>
                <a:ea typeface="Times New Roman"/>
                <a:cs typeface="Times New Roman"/>
              </a:rPr>
              <a:t>Новизна</a:t>
            </a:r>
            <a:endParaRPr lang="ru-RU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</a:pPr>
            <a:r>
              <a:rPr lang="ru-RU" sz="2000" dirty="0">
                <a:solidFill>
                  <a:prstClr val="black"/>
                </a:solidFill>
                <a:ea typeface="Times New Roman"/>
                <a:cs typeface="Times New Roman"/>
              </a:rPr>
              <a:t>Новизна педагогического опыта работы заключается в патриотическом воспитании детей через создание интерактивных мини-музеев в группе. В разработке  конспектов,  картотек, новых игр, моделей - ассоциаций. В использовании  интерактивных, игровых  и информационно-коммуникационных технологий.</a:t>
            </a:r>
            <a:endParaRPr lang="ru-RU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</a:pPr>
            <a:r>
              <a:rPr lang="ru-RU" sz="2000" b="1" dirty="0">
                <a:solidFill>
                  <a:prstClr val="black"/>
                </a:solidFill>
                <a:ea typeface="Times New Roman"/>
                <a:cs typeface="Times New Roman"/>
              </a:rPr>
              <a:t>Результат:</a:t>
            </a:r>
            <a:endParaRPr lang="ru-RU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</a:pPr>
            <a:r>
              <a:rPr lang="ru-RU" sz="2000" dirty="0">
                <a:solidFill>
                  <a:prstClr val="black"/>
                </a:solidFill>
                <a:ea typeface="Times New Roman"/>
                <a:cs typeface="Times New Roman"/>
              </a:rPr>
              <a:t>Дети знают, что такое малая Родина, Отечество, могут объяснить, что такое «патриотизм»; у них появился интерес к природе, к истории, героическому прошлому нашей страны   Мини – музеи   в нашем саду позволили нам  сделать слово «музей» привычным и привлекательным для детей. Дети способны самостоятельно  развернуть  сюжетно-ролевые  игры «Экскурсовод», «Выставочный зал» и т.д. Родители стали активными  участниками  всех совместных познавательно-тематических мероприятий.</a:t>
            </a:r>
            <a:endParaRPr lang="ru-RU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</a:pPr>
            <a:r>
              <a:rPr lang="ru-RU" sz="2000" dirty="0">
                <a:solidFill>
                  <a:prstClr val="black"/>
                </a:solidFill>
                <a:ea typeface="Times New Roman"/>
                <a:cs typeface="Times New Roman"/>
              </a:rPr>
              <a:t>Важно проводить целенаправленную работу по патриотическому воспитанию детей дошкольного возраста. Музей играет большую познавательную и воспитательную роль для ребенка, а также способствует укреплению сотрудничества детского сада и семьи.</a:t>
            </a:r>
            <a:endParaRPr lang="ru-RU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algn="just">
              <a:spcAft>
                <a:spcPts val="750"/>
              </a:spcAft>
            </a:pPr>
            <a:r>
              <a:rPr lang="ru-RU" sz="2000" dirty="0">
                <a:solidFill>
                  <a:prstClr val="black"/>
                </a:solidFill>
                <a:ea typeface="Times New Roman"/>
              </a:rPr>
              <a:t>   В результате проведенной работы мы можем сделать вывод, что тема патриотического воспитания подрастающего поколения актуальна в наши дни и работа над ней имеет глубокий смысл. Дети должны знать прошлое своей страны, так как им строить её будущее.</a:t>
            </a:r>
          </a:p>
          <a:p>
            <a:pPr lvl="0" algn="just">
              <a:lnSpc>
                <a:spcPct val="115000"/>
              </a:lnSpc>
              <a:spcAft>
                <a:spcPts val="750"/>
              </a:spcAft>
            </a:pPr>
            <a:r>
              <a:rPr lang="ru-RU" sz="2000" dirty="0">
                <a:solidFill>
                  <a:prstClr val="black"/>
                </a:solidFill>
                <a:ea typeface="Times New Roman"/>
                <a:cs typeface="Times New Roman"/>
              </a:rPr>
              <a:t>Таким образом, мини-музеи, созданные руками педагогов, воспитанников и их родителей, становятся интерактивными, а значит близкими и понятными каждому ребенку. Все это позволяет воспитывать в дошкольниках чувство гордости за общее дело, свою группу, детский сад, семью, Родину. </a:t>
            </a:r>
            <a:br>
              <a:rPr lang="ru-RU" sz="2000" dirty="0">
                <a:solidFill>
                  <a:prstClr val="black"/>
                </a:solidFill>
                <a:ea typeface="Times New Roman"/>
                <a:cs typeface="Times New Roman"/>
              </a:rPr>
            </a:br>
            <a:r>
              <a:rPr lang="ru-RU" sz="2000" dirty="0">
                <a:solidFill>
                  <a:prstClr val="black"/>
                </a:solidFill>
                <a:ea typeface="Times New Roman"/>
                <a:cs typeface="Times New Roman"/>
              </a:rPr>
              <a:t>Встреча с музеем в рамках деятельности дошкольного образовательного учреждения становится радостной и незабываемой для детей и взрослых.</a:t>
            </a:r>
            <a:endParaRPr lang="ru-RU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200"/>
              </a:spcAft>
            </a:pPr>
            <a:r>
              <a:rPr lang="ru-RU" sz="2000" dirty="0">
                <a:solidFill>
                  <a:prstClr val="black"/>
                </a:solidFill>
                <a:ea typeface="Times New Roman"/>
                <a:cs typeface="Times New Roman"/>
              </a:rPr>
              <a:t>Так давайте воспитывать наших детей так, чтобы в будущем они сохранили то, что сберегли для них предки.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42918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0648" y="0"/>
            <a:ext cx="6336704" cy="8964488"/>
          </a:xfrm>
        </p:spPr>
        <p:txBody>
          <a:bodyPr>
            <a:normAutofit fontScale="92500"/>
          </a:bodyPr>
          <a:lstStyle/>
          <a:p>
            <a:pPr lvl="0" indent="0" algn="just">
              <a:lnSpc>
                <a:spcPct val="115000"/>
              </a:lnSpc>
              <a:buNone/>
            </a:pPr>
            <a:endParaRPr lang="ru-RU" sz="2000" dirty="0">
              <a:solidFill>
                <a:prstClr val="black"/>
              </a:solidFill>
              <a:ea typeface="Calibri"/>
              <a:cs typeface="Times New Roman" pitchFamily="18" charset="0"/>
            </a:endParaRPr>
          </a:p>
          <a:p>
            <a:pPr lvl="0" indent="0">
              <a:lnSpc>
                <a:spcPct val="115000"/>
              </a:lnSpc>
              <a:buNone/>
            </a:pPr>
            <a:r>
              <a:rPr lang="ru-RU" sz="2400" dirty="0" smtClean="0">
                <a:solidFill>
                  <a:prstClr val="black"/>
                </a:solidFill>
                <a:ea typeface="Calibri"/>
                <a:cs typeface="Times New Roman" pitchFamily="18" charset="0"/>
              </a:rPr>
              <a:t>     </a:t>
            </a:r>
            <a:r>
              <a:rPr lang="ru-RU" sz="2200" dirty="0" smtClean="0">
                <a:solidFill>
                  <a:prstClr val="black"/>
                </a:solidFill>
                <a:ea typeface="Calibri"/>
                <a:cs typeface="Times New Roman" pitchFamily="18" charset="0"/>
              </a:rPr>
              <a:t>Все </a:t>
            </a:r>
            <a:r>
              <a:rPr lang="ru-RU" sz="2200" dirty="0">
                <a:solidFill>
                  <a:prstClr val="black"/>
                </a:solidFill>
                <a:ea typeface="Calibri"/>
                <a:cs typeface="Times New Roman" pitchFamily="18" charset="0"/>
              </a:rPr>
              <a:t>вышесказанное можно решить во всех видах детской деятельности: на занятиях, в играх, в труде, в быту, так как это воспитывает в ребенке не только нравственно - патриотические чувства, но и формирует его взаимоотношения с взрослыми и сверстниками. </a:t>
            </a:r>
          </a:p>
          <a:p>
            <a:pPr lvl="0" indent="449580" algn="just">
              <a:lnSpc>
                <a:spcPct val="115000"/>
              </a:lnSpc>
            </a:pPr>
            <a:r>
              <a:rPr lang="ru-RU" sz="2200" dirty="0">
                <a:solidFill>
                  <a:prstClr val="black"/>
                </a:solidFill>
                <a:ea typeface="Calibri"/>
                <a:cs typeface="Times New Roman" pitchFamily="18" charset="0"/>
              </a:rPr>
              <a:t>Теоретические основы нравственно-патриотического воспитания в современном дошкольном учреждении базируются на новых научных подходах и осмыслении важнейших тенденций их развития у детей. Проблема воспитания любви к родному краю неоднократно поднималась ведущими педагогами и психологами. О его значении в развитии личности говорили: Н.Ф. Виноградова, Р.И. Жуковская, Н.К. Крупская, С.А. Козлова, В.А. Сухомлинский.</a:t>
            </a:r>
          </a:p>
          <a:p>
            <a:pPr lvl="0" indent="449580" algn="just">
              <a:lnSpc>
                <a:spcPct val="115000"/>
              </a:lnSpc>
            </a:pPr>
            <a:r>
              <a:rPr lang="ru-RU" sz="2200" dirty="0">
                <a:solidFill>
                  <a:prstClr val="black"/>
                </a:solidFill>
                <a:ea typeface="Calibri"/>
                <a:cs typeface="Times New Roman"/>
              </a:rPr>
              <a:t>Отечественные и зарубежные психологи (Дж. </a:t>
            </a:r>
            <a:r>
              <a:rPr lang="ru-RU" sz="2200" dirty="0" err="1">
                <a:solidFill>
                  <a:prstClr val="black"/>
                </a:solidFill>
                <a:ea typeface="Calibri"/>
                <a:cs typeface="Times New Roman"/>
              </a:rPr>
              <a:t>Грузек</a:t>
            </a:r>
            <a:r>
              <a:rPr lang="ru-RU" sz="2200" dirty="0">
                <a:solidFill>
                  <a:prstClr val="black"/>
                </a:solidFill>
                <a:ea typeface="Calibri"/>
                <a:cs typeface="Times New Roman"/>
              </a:rPr>
              <a:t>, </a:t>
            </a:r>
            <a:r>
              <a:rPr lang="ru-RU" sz="2200" dirty="0" err="1">
                <a:solidFill>
                  <a:prstClr val="black"/>
                </a:solidFill>
                <a:ea typeface="Calibri"/>
                <a:cs typeface="Times New Roman"/>
              </a:rPr>
              <a:t>Х.Литтон</a:t>
            </a:r>
            <a:r>
              <a:rPr lang="ru-RU" sz="2200" dirty="0">
                <a:solidFill>
                  <a:prstClr val="black"/>
                </a:solidFill>
                <a:ea typeface="Calibri"/>
                <a:cs typeface="Times New Roman"/>
              </a:rPr>
              <a:t>, </a:t>
            </a:r>
            <a:r>
              <a:rPr lang="ru-RU" sz="2200" dirty="0" err="1">
                <a:solidFill>
                  <a:prstClr val="black"/>
                </a:solidFill>
                <a:ea typeface="Calibri"/>
                <a:cs typeface="Times New Roman"/>
              </a:rPr>
              <a:t>С.А.Козлова</a:t>
            </a:r>
            <a:r>
              <a:rPr lang="ru-RU" sz="2200" dirty="0">
                <a:solidFill>
                  <a:prstClr val="black"/>
                </a:solidFill>
                <a:ea typeface="Calibri"/>
                <a:cs typeface="Times New Roman"/>
              </a:rPr>
              <a:t>, </a:t>
            </a:r>
            <a:r>
              <a:rPr lang="ru-RU" sz="2200" dirty="0" err="1">
                <a:solidFill>
                  <a:prstClr val="black"/>
                </a:solidFill>
                <a:ea typeface="Calibri"/>
                <a:cs typeface="Times New Roman"/>
              </a:rPr>
              <a:t>В.А.Петровский</a:t>
            </a:r>
            <a:r>
              <a:rPr lang="ru-RU" sz="2200" dirty="0">
                <a:solidFill>
                  <a:prstClr val="black"/>
                </a:solidFill>
                <a:ea typeface="Calibri"/>
                <a:cs typeface="Times New Roman"/>
              </a:rPr>
              <a:t>) отмечают: ребёнка воспитывает та деятельность, которая доставляет ему радость, оказывает положительное нравственное влияние, гармонично развивает умственные и физические возможности. </a:t>
            </a:r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8231696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664" y="366184"/>
            <a:ext cx="6110436" cy="749432"/>
          </a:xfrm>
        </p:spPr>
        <p:txBody>
          <a:bodyPr>
            <a:normAutofit fontScale="90000"/>
          </a:bodyPr>
          <a:lstStyle/>
          <a:p>
            <a:pPr marL="228600">
              <a:lnSpc>
                <a:spcPct val="115000"/>
              </a:lnSpc>
              <a:spcAft>
                <a:spcPts val="750"/>
              </a:spcAft>
            </a:pPr>
            <a:r>
              <a:rPr lang="ru-RU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Литература: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632" y="323528"/>
            <a:ext cx="6398468" cy="8820472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15000"/>
              </a:lnSpc>
              <a:spcAft>
                <a:spcPts val="750"/>
              </a:spcAft>
              <a:buNone/>
            </a:pPr>
            <a:endParaRPr lang="ru-RU" sz="28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Times New Roman"/>
              <a:buAutoNum type="arabicPeriod"/>
              <a:tabLst>
                <a:tab pos="457200" algn="l"/>
              </a:tabLst>
            </a:pPr>
            <a:endParaRPr lang="ru-RU" sz="7200" dirty="0" smtClean="0">
              <a:solidFill>
                <a:srgbClr val="333333"/>
              </a:solidFill>
              <a:latin typeface="Times New Roman"/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Times New Roman"/>
              <a:buAutoNum type="arabicPeriod"/>
              <a:tabLst>
                <a:tab pos="457200" algn="l"/>
              </a:tabLst>
            </a:pPr>
            <a:r>
              <a:rPr lang="ru-RU" sz="7200" dirty="0" err="1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Байдина</a:t>
            </a:r>
            <a:r>
              <a:rPr lang="ru-RU" sz="7200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72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Е.А. Мини-музей в ДОУ как средство патриотического воспитания» //Справочник старшего воспитателя. – 2013. - № 2. - С. 32-37.</a:t>
            </a:r>
            <a:endParaRPr lang="ru-RU" sz="7200" dirty="0">
              <a:solidFill>
                <a:srgbClr val="333333"/>
              </a:solidFill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Times New Roman"/>
              <a:buAutoNum type="arabicPeriod"/>
              <a:tabLst>
                <a:tab pos="457200" algn="l"/>
              </a:tabLst>
            </a:pPr>
            <a:r>
              <a:rPr lang="ru-RU" sz="72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Малюшова</a:t>
            </a:r>
            <a:r>
              <a:rPr lang="ru-RU" sz="72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, Н. Здравствуй, музей [Текст] / Н. </a:t>
            </a:r>
            <a:r>
              <a:rPr lang="ru-RU" sz="72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Малюшова</a:t>
            </a:r>
            <a:r>
              <a:rPr lang="ru-RU" sz="72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// Дошкольное воспитание. -2009. - N11. - С. 24-29</a:t>
            </a:r>
            <a:endParaRPr lang="ru-RU" sz="7200" dirty="0">
              <a:solidFill>
                <a:srgbClr val="333333"/>
              </a:solidFill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Times New Roman"/>
              <a:buAutoNum type="arabicPeriod"/>
              <a:tabLst>
                <a:tab pos="457200" algn="l"/>
              </a:tabLst>
            </a:pPr>
            <a:r>
              <a:rPr lang="ru-RU" sz="72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Рыжова Н., Логинова Л., </a:t>
            </a:r>
            <a:r>
              <a:rPr lang="ru-RU" sz="72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Данюкова</a:t>
            </a:r>
            <a:r>
              <a:rPr lang="ru-RU" sz="72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А. Мини-музей в детском саду. М: </a:t>
            </a:r>
            <a:r>
              <a:rPr lang="ru-RU" sz="72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Линка</a:t>
            </a:r>
            <a:r>
              <a:rPr lang="ru-RU" sz="72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-Пресс, 2008</a:t>
            </a:r>
            <a:endParaRPr lang="ru-RU" sz="7200" dirty="0">
              <a:solidFill>
                <a:srgbClr val="333333"/>
              </a:solidFill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Times New Roman"/>
              <a:buAutoNum type="arabicPeriod"/>
              <a:tabLst>
                <a:tab pos="457200" algn="l"/>
              </a:tabLst>
            </a:pPr>
            <a:r>
              <a:rPr lang="ru-RU" sz="72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Трунова</a:t>
            </a:r>
            <a:r>
              <a:rPr lang="ru-RU" sz="72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, М. Секреты музейной педагогики: из опыта работы // Дошкольное воспитание. - 2006. - N 4. - С. 38-42.</a:t>
            </a:r>
            <a:endParaRPr lang="ru-RU" sz="7200" dirty="0">
              <a:solidFill>
                <a:srgbClr val="333333"/>
              </a:solidFill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Times New Roman"/>
              <a:buAutoNum type="arabicPeriod"/>
              <a:tabLst>
                <a:tab pos="457200" algn="l"/>
              </a:tabLst>
            </a:pPr>
            <a:r>
              <a:rPr lang="ru-RU" sz="72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Чумалова</a:t>
            </a:r>
            <a:r>
              <a:rPr lang="ru-RU" sz="72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, Т. Музейная педагогика для дошкольников // Дошкольное воспитание. - 2007. - N 10. - С. 44-50.</a:t>
            </a:r>
            <a:endParaRPr lang="ru-RU" sz="7200" dirty="0">
              <a:solidFill>
                <a:srgbClr val="333333"/>
              </a:solidFill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Times New Roman"/>
              <a:buAutoNum type="arabicPeriod"/>
              <a:tabLst>
                <a:tab pos="457200" algn="l"/>
              </a:tabLst>
            </a:pPr>
            <a:r>
              <a:rPr lang="ru-RU" sz="72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Чумалова</a:t>
            </a:r>
            <a:r>
              <a:rPr lang="ru-RU" sz="72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, Т. Основные принципы музейной педагогики: путешествие на машине времени // Дошкольное воспитание. - 2008. - N 3. - С. 58-63.</a:t>
            </a:r>
            <a:endParaRPr lang="ru-RU" sz="7200" dirty="0">
              <a:solidFill>
                <a:srgbClr val="333333"/>
              </a:solidFill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Times New Roman"/>
              <a:buAutoNum type="arabicPeriod"/>
              <a:tabLst>
                <a:tab pos="457200" algn="l"/>
              </a:tabLst>
            </a:pPr>
            <a:r>
              <a:rPr lang="ru-RU" sz="72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Антонов Ю.Е., Левина Л.В. Как научить детей любить Родину. – АРКТИ, 2003М.:</a:t>
            </a:r>
            <a:endParaRPr lang="ru-RU" sz="7200" dirty="0">
              <a:solidFill>
                <a:srgbClr val="333333"/>
              </a:solidFill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Times New Roman"/>
              <a:buAutoNum type="arabicPeriod"/>
              <a:tabLst>
                <a:tab pos="457200" algn="l"/>
              </a:tabLst>
            </a:pPr>
            <a:r>
              <a:rPr lang="ru-RU" sz="72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Дыбина</a:t>
            </a:r>
            <a:r>
              <a:rPr lang="ru-RU" sz="72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О.В. Что было до… Игры – путешествия в прошлое предметов. - М.: ТЦ Сфера, 2001.</a:t>
            </a:r>
            <a:endParaRPr lang="ru-RU" sz="7200" dirty="0">
              <a:solidFill>
                <a:srgbClr val="333333"/>
              </a:solidFill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Times New Roman"/>
              <a:buAutoNum type="arabicPeriod"/>
              <a:tabLst>
                <a:tab pos="457200" algn="l"/>
              </a:tabLst>
            </a:pPr>
            <a:r>
              <a:rPr lang="ru-RU" sz="72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Карачунская</a:t>
            </a:r>
            <a:r>
              <a:rPr lang="ru-RU" sz="72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Т.Н. Музейная педагогика и изобразительная деятельность в ДОУ: интегрированные занятия. - М.: ТЦ Сфера, 2005.</a:t>
            </a:r>
            <a:endParaRPr lang="ru-RU" sz="7200" dirty="0">
              <a:solidFill>
                <a:srgbClr val="333333"/>
              </a:solidFill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Times New Roman"/>
              <a:buAutoNum type="arabicPeriod"/>
              <a:tabLst>
                <a:tab pos="457200" algn="l"/>
              </a:tabLst>
            </a:pPr>
            <a:r>
              <a:rPr lang="ru-RU" sz="72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Князева О.П., </a:t>
            </a:r>
            <a:r>
              <a:rPr lang="ru-RU" sz="72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Махнаева</a:t>
            </a:r>
            <a:r>
              <a:rPr lang="ru-RU" sz="72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М.Д. Приобщение детей к истокам русской народной                 культуры. – СПб., Детство – Пресс, </a:t>
            </a:r>
            <a:r>
              <a:rPr lang="ru-RU" sz="7200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1998</a:t>
            </a:r>
            <a:r>
              <a:rPr lang="ru-RU" sz="7200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 </a:t>
            </a:r>
            <a:r>
              <a:rPr lang="ru-RU" sz="7200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72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6813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9512"/>
            <a:ext cx="6858000" cy="8964487"/>
          </a:xfrm>
        </p:spPr>
        <p:txBody>
          <a:bodyPr>
            <a:noAutofit/>
          </a:bodyPr>
          <a:lstStyle/>
          <a:p>
            <a:pPr algn="just"/>
            <a:r>
              <a:rPr lang="ru-RU" sz="2000" dirty="0"/>
              <a:t>Суть патриотического воспитания состоит в том, чтобы посеять и возрастить в детской душе семена любви к родной природе, к родному дому, семье, к истории и культуре страны. Дошкольный возраст является периодом начала становления базовой культуры личности. В дошкольном детстве начинается процесс восхождения личности к ценностям общества, и ребенок приобретает первые жизненные ориентиры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000" dirty="0" smtClean="0"/>
              <a:t>  </a:t>
            </a:r>
            <a:r>
              <a:rPr lang="ru-RU" sz="2000" dirty="0"/>
              <a:t>В поисках оптимальных путей и средств патриотического воспитания ученые представляют свои  технологии, среди которых определенное место занимает музейная педагогика. Изначально термин «музейная педагогика» подразумевал, прежде всего, сотрудничество детского сада и музея. Однако в последние десятилетия музейная педагогика в значительной степени изменилась, так как дошкольные учреждения     стали создавать свои собственные мини – музеи. Интерактивность – основной  методологический прием в работе современного музея, когда он перестает быть только хранилищем, а становится живым организмом в процессе познания. В данных условиях ребенок активен, деятелен, самостоятелен в познании, словом - творец. Это ставит перед образованием новые задачи: расширение сферы образования через приобщение к музейной педагогике, развития творческой личности; формирование национальной идеологии; сохранение традиций, возвращение к исконно духовным ценностям; патриотическое воспитание граждан своего Отечества.</a:t>
            </a:r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24341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640" y="179512"/>
            <a:ext cx="6480720" cy="8964488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dirty="0">
              <a:latin typeface="Times New Roman"/>
              <a:ea typeface="Times New Roman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500" dirty="0" smtClean="0">
                <a:ea typeface="Times New Roman"/>
                <a:cs typeface="Times New Roman"/>
              </a:rPr>
              <a:t>Суть </a:t>
            </a:r>
            <a:r>
              <a:rPr lang="ru-RU" sz="3500" dirty="0">
                <a:ea typeface="Times New Roman"/>
                <a:cs typeface="Times New Roman"/>
              </a:rPr>
              <a:t>патриотического воспитания состоит в том, чтобы посеять и возрастить в детской </a:t>
            </a:r>
            <a:r>
              <a:rPr lang="ru-RU" sz="4000" dirty="0">
                <a:ea typeface="Times New Roman"/>
                <a:cs typeface="Times New Roman"/>
              </a:rPr>
              <a:t>душе</a:t>
            </a:r>
            <a:r>
              <a:rPr lang="ru-RU" sz="3500" dirty="0">
                <a:ea typeface="Times New Roman"/>
                <a:cs typeface="Times New Roman"/>
              </a:rPr>
              <a:t> семена любви к родной природе, к родному дому, семье, к истории и культуре страны. Дошкольный возраст является периодом начала становления базовой культуры личности. В дошкольном детстве начинается процесс восхождения личности к ценностям общества, и ребенок приобретает первые жизненные ориентиры.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500" dirty="0">
                <a:ea typeface="Times New Roman"/>
                <a:cs typeface="Times New Roman"/>
              </a:rPr>
              <a:t>В поисках оптимальных </a:t>
            </a:r>
            <a:r>
              <a:rPr lang="ru-RU" sz="3500" dirty="0" smtClean="0">
                <a:ea typeface="Times New Roman"/>
                <a:cs typeface="Times New Roman"/>
              </a:rPr>
              <a:t> </a:t>
            </a:r>
            <a:r>
              <a:rPr lang="ru-RU" sz="3500" dirty="0">
                <a:ea typeface="Times New Roman"/>
                <a:cs typeface="Times New Roman"/>
              </a:rPr>
              <a:t>представляют свои  технологии, среди которых определенное место занимает музейная педагогика. Изначально термин «музейная педагогика» подразумевал, прежде всего, сотрудничество детского сада и музея. Однако в последние десятилетия музейная педагогика в значительной степени изменилась, так как дошкольные учреждения     стали создавать свои собственные мини – музеи. Интерактивность – основной  методологический прием в работе современного музея, когда он перестает быть только хранилищем, а становится живым организмом в процессе познания. В данных условиях ребенок активен, деятелен, самостоятелен в познании, словом - творец. Это ставит перед образованием новые задачи: расширение сферы образования через приобщение к музейной педагогике, развития творческой личности; формирование национальной идеологии; сохранение традиций, возвращение к исконно духовным ценностям; патриотическое воспитание граждан своего Отечества.</a:t>
            </a:r>
            <a:endParaRPr lang="ru-RU" sz="35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7451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"/>
            <a:ext cx="6515100" cy="8168218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ea typeface="Times New Roman"/>
                <a:cs typeface="Times New Roman"/>
              </a:rPr>
              <a:t>Цель нашей работы - воспитание патриотизма у детей нашей группы посредством музейной педагогики.</a:t>
            </a:r>
            <a:endParaRPr lang="ru-RU" sz="22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ea typeface="Times New Roman"/>
                <a:cs typeface="Times New Roman"/>
              </a:rPr>
              <a:t>   Задачи:</a:t>
            </a:r>
            <a:endParaRPr lang="ru-RU" sz="2200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200" dirty="0" smtClean="0">
                <a:ea typeface="Times New Roman"/>
                <a:cs typeface="Times New Roman"/>
              </a:rPr>
              <a:t>      - </a:t>
            </a:r>
            <a:r>
              <a:rPr lang="ru-RU" sz="2200" dirty="0">
                <a:ea typeface="Times New Roman"/>
                <a:cs typeface="Times New Roman"/>
              </a:rPr>
              <a:t>создать систему работы с детьми, родителями, педагогами по формированию у дошкольников патриотических чувств.</a:t>
            </a:r>
            <a:endParaRPr lang="ru-RU" sz="2200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200" dirty="0" smtClean="0">
                <a:ea typeface="Times New Roman"/>
                <a:cs typeface="Times New Roman"/>
              </a:rPr>
              <a:t>       - </a:t>
            </a:r>
            <a:r>
              <a:rPr lang="ru-RU" sz="2200" dirty="0">
                <a:ea typeface="Times New Roman"/>
                <a:cs typeface="Times New Roman"/>
              </a:rPr>
              <a:t>сформировать у детей представления: что такое «Родина», «патриот», «патриотизм»;</a:t>
            </a:r>
            <a:endParaRPr lang="ru-RU" sz="22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ea typeface="Times New Roman"/>
                <a:cs typeface="Times New Roman"/>
              </a:rPr>
              <a:t>-расширять у дошкольников знания о Великой Отечественной войне;</a:t>
            </a:r>
            <a:endParaRPr lang="ru-RU" sz="22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ea typeface="Times New Roman"/>
                <a:cs typeface="Times New Roman"/>
              </a:rPr>
              <a:t>- развивать связную речь детей, расширять словарный запас </a:t>
            </a:r>
            <a:r>
              <a:rPr lang="ru-RU" sz="2200" i="1" dirty="0">
                <a:ea typeface="Times New Roman"/>
                <a:cs typeface="Times New Roman"/>
              </a:rPr>
              <a:t>(заучивать стихи, песни, пословицы и поговорки о Родине);</a:t>
            </a:r>
            <a:endParaRPr lang="ru-RU" sz="22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ea typeface="Times New Roman"/>
                <a:cs typeface="Times New Roman"/>
              </a:rPr>
              <a:t>- развивать творческие способности детей;</a:t>
            </a:r>
            <a:endParaRPr lang="ru-RU" sz="22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ea typeface="Times New Roman"/>
                <a:cs typeface="Times New Roman"/>
              </a:rPr>
              <a:t>- воспитывать любовь к семье, малой Родине;</a:t>
            </a:r>
            <a:endParaRPr lang="ru-RU" sz="22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ea typeface="Times New Roman"/>
                <a:cs typeface="Times New Roman"/>
              </a:rPr>
              <a:t>- воспитывать любовь и уважение к своему народу, к истории своей страны, желание защищать и совершать подвиги во имя Родины;</a:t>
            </a:r>
            <a:endParaRPr lang="ru-RU" sz="22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ea typeface="Times New Roman"/>
                <a:cs typeface="Times New Roman"/>
              </a:rPr>
              <a:t>- сформировать активную позицию  родителей.</a:t>
            </a:r>
            <a:endParaRPr lang="ru-RU" sz="2200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22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0990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2656" y="251521"/>
            <a:ext cx="6182444" cy="7916698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sz="2200" dirty="0">
                <a:solidFill>
                  <a:prstClr val="black"/>
                </a:solidFill>
                <a:ea typeface="Times New Roman"/>
                <a:cs typeface="Times New Roman"/>
              </a:rPr>
              <a:t> </a:t>
            </a:r>
            <a:r>
              <a:rPr lang="ru-RU" sz="2400" dirty="0">
                <a:solidFill>
                  <a:prstClr val="black"/>
                </a:solidFill>
                <a:ea typeface="Times New Roman"/>
                <a:cs typeface="Times New Roman"/>
              </a:rPr>
              <a:t>Осознавая  значимость проблемы, провели анкетирование родителей и опрос детей по данной теме. Опрос детей показал: дети имеют слабые знания о старой Руси, о славных битвах славян и т.д. Дети не понимают значение слова «патриотизм»,  имеют  недостаточные представления о ВОВ. Слово музей детям знакомо, но они затрудняются объяснить, что такое музей,  музейный экспонат. Дети не могут рассказать о музейных профессиях . Причины пассивности родителей: загруженность, неосознанность значимости проблемы. Делаем вывод – проблема существует, поэтому, глубже вникаем в тему, изучаем специальную литературу:</a:t>
            </a:r>
            <a:br>
              <a:rPr lang="ru-RU" sz="2400" dirty="0">
                <a:solidFill>
                  <a:prstClr val="black"/>
                </a:solidFill>
                <a:ea typeface="Times New Roman"/>
                <a:cs typeface="Times New Roman"/>
              </a:rPr>
            </a:br>
            <a:r>
              <a:rPr lang="ru-RU" sz="2400" dirty="0">
                <a:solidFill>
                  <a:prstClr val="black"/>
                </a:solidFill>
                <a:ea typeface="Times New Roman"/>
                <a:cs typeface="Times New Roman"/>
              </a:rPr>
              <a:t>-  В своей книге: «Наследие. Патриотическое воспитание в детском саду»  </a:t>
            </a:r>
            <a:r>
              <a:rPr lang="ru-RU" sz="2400" dirty="0" err="1">
                <a:solidFill>
                  <a:prstClr val="black"/>
                </a:solidFill>
                <a:ea typeface="Times New Roman"/>
                <a:cs typeface="Times New Roman"/>
              </a:rPr>
              <a:t>М.Ю.Новицкая</a:t>
            </a:r>
            <a:r>
              <a:rPr lang="ru-RU" sz="2400" dirty="0">
                <a:solidFill>
                  <a:prstClr val="black"/>
                </a:solidFill>
                <a:ea typeface="Times New Roman"/>
                <a:cs typeface="Times New Roman"/>
              </a:rPr>
              <a:t>, определяет совокупность духовных ценностей: бережное отношение к матери-земле, трудолюбие, забота о детях, уважение к старшим, терпение, милосердие  чувство долга, память о предках, построивших великую </a:t>
            </a:r>
            <a:r>
              <a:rPr lang="ru-RU" sz="2400" dirty="0" smtClean="0">
                <a:solidFill>
                  <a:prstClr val="black"/>
                </a:solidFill>
                <a:ea typeface="Times New Roman"/>
                <a:cs typeface="Times New Roman"/>
              </a:rPr>
              <a:t>Державу.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>
                <a:ea typeface="Times New Roman"/>
                <a:cs typeface="Times New Roman"/>
              </a:rPr>
              <a:t>- «Приобщение детей к истокам русской народной культуры» Князевой О. Л. Программа помогает определить ориентиры в нравственно-патриотическом воспитании детей, основанные на их приобщении к истокам русской народной культуры. Для себя отметила принципы создания мини-музеев: </a:t>
            </a:r>
            <a:endParaRPr lang="ru-RU" sz="24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9716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6858000" cy="91440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Принцип интеграции – мини-музей должен учитывать содержание образовательной программы ДОУ и помогать в реализации ее общих задач и задач отдельных образовательных областей.</a:t>
            </a:r>
            <a:endParaRPr lang="ru-RU" sz="2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Принцип деятельности и интерактивности – мини-музей должен предоставлять воспитанникам возможность реализовать себя в разных видах детской деятельности (использовать экспонаты в сюжетно-ролевых играх, создавать поделки и включать их в общую экспозицию и т.д.).</a:t>
            </a:r>
            <a:endParaRPr lang="ru-RU" sz="2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Принцип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природосообразности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–должен быть создан с учетом психофизиологических особенностей детей разного возраста и предусматривать условия для раскрытия творческого потенциала каждого ребенка.</a:t>
            </a:r>
            <a:endParaRPr lang="ru-RU" sz="2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Принцип научности – представленные экспонаты должны достоверно отражать тематику мини-музея, объяснять различные процессы и явления в рамках выбранной темы научным и в то же время доступным для ребенка языком.</a:t>
            </a:r>
            <a:endParaRPr lang="ru-RU" sz="2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Принцип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гуманизации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и партнерства – мини-музей должен предлагать условия для всестороннего развития ребенка, поощрения его инициативности, творческой деятельности в рамках субъект-субъектных отношений в системе «взрослый – ребенок», «ребенок- ребенок».</a:t>
            </a:r>
            <a:endParaRPr lang="ru-RU" sz="28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12124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6858000" cy="9143999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3500" dirty="0" smtClean="0">
              <a:solidFill>
                <a:srgbClr val="000000"/>
              </a:solidFill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3500" dirty="0">
              <a:solidFill>
                <a:srgbClr val="000000"/>
              </a:solidFill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500" dirty="0" smtClean="0">
                <a:solidFill>
                  <a:srgbClr val="000000"/>
                </a:solidFill>
                <a:ea typeface="Times New Roman"/>
                <a:cs typeface="Times New Roman"/>
              </a:rPr>
              <a:t>- </a:t>
            </a:r>
            <a:r>
              <a:rPr lang="ru-RU" sz="4200" dirty="0">
                <a:solidFill>
                  <a:srgbClr val="000000"/>
                </a:solidFill>
                <a:ea typeface="Times New Roman"/>
                <a:cs typeface="Times New Roman"/>
              </a:rPr>
              <a:t>Принцип </a:t>
            </a:r>
            <a:r>
              <a:rPr lang="ru-RU" sz="4200" dirty="0" err="1">
                <a:solidFill>
                  <a:srgbClr val="000000"/>
                </a:solidFill>
                <a:ea typeface="Times New Roman"/>
                <a:cs typeface="Times New Roman"/>
              </a:rPr>
              <a:t>культуросообразности</a:t>
            </a:r>
            <a:r>
              <a:rPr lang="ru-RU" sz="4200" dirty="0">
                <a:solidFill>
                  <a:srgbClr val="000000"/>
                </a:solidFill>
                <a:ea typeface="Times New Roman"/>
                <a:cs typeface="Times New Roman"/>
              </a:rPr>
              <a:t> – мини-музей должен быть ориентирован на приобщение детей к мировой культуре, общечеловеческим ценностям через освоение ценностей и норм национальной культуры в ходе непосредственно образовательной деятельности в музейном пространстве.</a:t>
            </a:r>
            <a:endParaRPr lang="ru-RU" sz="42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200" dirty="0">
                <a:solidFill>
                  <a:srgbClr val="000000"/>
                </a:solidFill>
                <a:ea typeface="Times New Roman"/>
                <a:cs typeface="Times New Roman"/>
              </a:rPr>
              <a:t>- Принцип динамичности и вариативности – экспозиции мини-музея должны постоянно дополняться и обновляться с учетом возрастных особенностей детей группы.</a:t>
            </a:r>
            <a:endParaRPr lang="ru-RU" sz="42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200" dirty="0">
                <a:solidFill>
                  <a:srgbClr val="000000"/>
                </a:solidFill>
                <a:ea typeface="Times New Roman"/>
                <a:cs typeface="Times New Roman"/>
              </a:rPr>
              <a:t>- Принцип разнообразия – наполнение мини-музея экспонатами, разными по форме, содержанию, размерам, отражающими историческое, природное и культурное разнообразие окружающего мира.</a:t>
            </a:r>
            <a:endParaRPr lang="ru-RU" sz="42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200" dirty="0">
                <a:solidFill>
                  <a:srgbClr val="000000"/>
                </a:solidFill>
                <a:ea typeface="Times New Roman"/>
                <a:cs typeface="Times New Roman"/>
              </a:rPr>
              <a:t>- Принцип регионального компонента – мини-музей должен предусматривать организацию работы с детьми по ознакомлению их с культурным наследием региона, а также культурой других народов, что способствует развитию толерантности и формированию чувства патриотизма.</a:t>
            </a:r>
            <a:endParaRPr lang="ru-RU" sz="4200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200" dirty="0">
                <a:ea typeface="Times New Roman"/>
                <a:cs typeface="Times New Roman"/>
              </a:rPr>
              <a:t>  Для ознакомления с  технологией по организации мини-музеев как инновационной в процессе патриотического воспитания  дошкольников изучила методические рекомендации. «Мини – музей в детском саду» </a:t>
            </a:r>
            <a:r>
              <a:rPr lang="ru-RU" sz="4200" dirty="0" err="1">
                <a:ea typeface="Times New Roman"/>
                <a:cs typeface="Times New Roman"/>
              </a:rPr>
              <a:t>Н.А.Рыжова</a:t>
            </a:r>
            <a:r>
              <a:rPr lang="ru-RU" sz="4200" dirty="0">
                <a:ea typeface="Times New Roman"/>
                <a:cs typeface="Times New Roman"/>
              </a:rPr>
              <a:t>, </a:t>
            </a:r>
            <a:r>
              <a:rPr lang="ru-RU" sz="4200" dirty="0" err="1">
                <a:ea typeface="Times New Roman"/>
                <a:cs typeface="Times New Roman"/>
              </a:rPr>
              <a:t>Л.В.Логинова</a:t>
            </a:r>
            <a:r>
              <a:rPr lang="ru-RU" sz="4200" dirty="0">
                <a:ea typeface="Times New Roman"/>
                <a:cs typeface="Times New Roman"/>
              </a:rPr>
              <a:t>, А.И. </a:t>
            </a:r>
            <a:r>
              <a:rPr lang="ru-RU" sz="4200" dirty="0" err="1">
                <a:ea typeface="Times New Roman"/>
                <a:cs typeface="Times New Roman"/>
              </a:rPr>
              <a:t>Данюкова</a:t>
            </a:r>
            <a:r>
              <a:rPr lang="ru-RU" sz="4200" dirty="0">
                <a:ea typeface="Times New Roman"/>
                <a:cs typeface="Times New Roman"/>
              </a:rPr>
              <a:t>. В этой книге отражен опыт работы дошкольных учреждений по созданию и использованию мини – музеев; книга включает подготовку дошкольников к предстоящему посещению музея, последующую работу с детьми в детском саду. </a:t>
            </a:r>
            <a:endParaRPr lang="ru-RU" sz="4200" dirty="0" smtClean="0">
              <a:ea typeface="Times New Roman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200" b="1" dirty="0">
                <a:ea typeface="Times New Roman"/>
                <a:cs typeface="Times New Roman"/>
              </a:rPr>
              <a:t>  </a:t>
            </a:r>
            <a:r>
              <a:rPr lang="ru-RU" sz="4200" dirty="0">
                <a:ea typeface="Times New Roman"/>
                <a:cs typeface="Times New Roman"/>
              </a:rPr>
              <a:t>Свою работу выстраивали поэтапно.</a:t>
            </a:r>
            <a:endParaRPr lang="ru-RU" sz="4200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  </a:t>
            </a:r>
            <a:endParaRPr lang="ru-RU" sz="28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54564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237</TotalTime>
  <Words>1982</Words>
  <Application>Microsoft Office PowerPoint</Application>
  <PresentationFormat>Экран (4:3)</PresentationFormat>
  <Paragraphs>125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8" baseType="lpstr">
      <vt:lpstr>Arial</vt:lpstr>
      <vt:lpstr>Calibri</vt:lpstr>
      <vt:lpstr>Franklin Gothic Book</vt:lpstr>
      <vt:lpstr>Franklin Gothic Medium</vt:lpstr>
      <vt:lpstr>Helvetica</vt:lpstr>
      <vt:lpstr>Times New Roman</vt:lpstr>
      <vt:lpstr>Wingdings 2</vt:lpstr>
      <vt:lpstr>Трек</vt:lpstr>
      <vt:lpstr>«Использование  музейной педагогики  в патриотическом  воспитании дошкольников» </vt:lpstr>
      <vt:lpstr>«Детство – каждодневное открытие мира и, поэтому надо делать так, чтобы оно стало, прежде    всего, познанием человека и Отечества, их красоты и величия»                                                                 В.А.Сухомлинский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  В мини- музее " Города России" с ребятами гр. Солнышко . Любовь к Родине- многогранное чувство. Это и умение чувствовать красоту родной земли, и уважение к её истории, гордость за достижения нашей национальной культуры. Патриотическое воспитание- часть формирования личности маленького человека. </vt:lpstr>
      <vt:lpstr>В рамках работы мини-музея кукол «Кукольный дом" (гр. Озорные бабочки» было проведено занятие. Ребята рассмотрели кукол "ДАМЫ ЭПОХИ" ... уточнили, какую одежду носили раньше дамы. Итогом занятия... Организована выставка рисунков "одежда для дамы." </vt:lpstr>
      <vt:lpstr>В группе «Звездочки» появилось своё НАСТОЯЩЕЕ море! А точнее, мини музей «Сокровища Балтийского моря». Благодаря стараниям детей и родителей, экспозиция музея пополняется экспонатами. </vt:lpstr>
      <vt:lpstr>В группе «Лунтики " открылся мини-музей  «Чайная история". Дети с удовольствием послушали и рассмотрели какой бывает чай, в каких баночках и пачках он попадает к нам на чайную церемонию.</vt:lpstr>
      <vt:lpstr>     Мини - музей в подготовительной группе «Забавные подсолнухи» «Русская изба» организован для знакомства дошкольников с русским народным бытом; с традициями, с народным творчеством, игрушкой и  костюмом. Здесь же выставляются совместные творческие работы детей и родителей.. </vt:lpstr>
      <vt:lpstr>Например,  дети инсценировали сказки,  колядовали, играли на народных музыкальных инструментах (трещетки, ложки, рубель, колотушка, бубенцы); была оформлена выставка кукол, сделанных руками детей и родителей</vt:lpstr>
      <vt:lpstr> В гр. "Забавные подсолнухи" есть также мини- музей «Колокольчик", в нем собрано около 80 колокольчиков, Ребята путешествуя с родителями, привозят из той или иной страны или города колокольчик для музея, делятся впечатлениями о поездке, рассказывают много нового и интересного </vt:lpstr>
      <vt:lpstr>Есть мини-музеи «Народное творчество" в группе «Ромашковая»,  «Чудо-дерево" в группе «Радужная» </vt:lpstr>
      <vt:lpstr>В группе « Муравьишки» обновлён мини – музей «Дай лапу, друг!». Теперь у каждой собачки - экспоната есть свой домик) </vt:lpstr>
      <vt:lpstr> Мини-музей «Боевой славы» - знакомство  с подвигом  нашего народа во время Великой Отечественной войны.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Литература: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«Использование  музейной педагогики  в патриотическом  воспитании дошкольников» </dc:title>
  <dc:creator>Maximus</dc:creator>
  <cp:lastModifiedBy>User</cp:lastModifiedBy>
  <cp:revision>24</cp:revision>
  <dcterms:created xsi:type="dcterms:W3CDTF">2021-03-15T17:17:05Z</dcterms:created>
  <dcterms:modified xsi:type="dcterms:W3CDTF">2021-03-18T11:47:54Z</dcterms:modified>
</cp:coreProperties>
</file>