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6" r:id="rId4"/>
    <p:sldId id="287" r:id="rId5"/>
    <p:sldId id="259" r:id="rId6"/>
    <p:sldId id="262" r:id="rId7"/>
    <p:sldId id="265" r:id="rId8"/>
    <p:sldId id="266" r:id="rId9"/>
    <p:sldId id="267" r:id="rId10"/>
    <p:sldId id="268" r:id="rId11"/>
    <p:sldId id="257" r:id="rId12"/>
    <p:sldId id="275" r:id="rId13"/>
    <p:sldId id="281" r:id="rId14"/>
    <p:sldId id="270" r:id="rId15"/>
    <p:sldId id="280" r:id="rId16"/>
    <p:sldId id="263" r:id="rId17"/>
    <p:sldId id="273" r:id="rId18"/>
    <p:sldId id="278" r:id="rId19"/>
    <p:sldId id="276" r:id="rId20"/>
    <p:sldId id="277" r:id="rId21"/>
    <p:sldId id="279" r:id="rId22"/>
    <p:sldId id="286" r:id="rId23"/>
    <p:sldId id="284" r:id="rId24"/>
    <p:sldId id="283" r:id="rId25"/>
    <p:sldId id="285" r:id="rId26"/>
    <p:sldId id="282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E8388-9A1E-4094-8598-CEC74118C539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89DB5FD-62C5-4558-8851-609E0C39EBE3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800" b="1" dirty="0" smtClean="0"/>
            <a:t>Овладение культурой в сфере взаимоотношений  полов</a:t>
          </a:r>
          <a:endParaRPr lang="ru-RU" sz="2800" b="1" dirty="0"/>
        </a:p>
      </dgm:t>
    </dgm:pt>
    <dgm:pt modelId="{D123862F-6983-4624-8BCC-4BB33E7A65A2}" type="parTrans" cxnId="{76205643-ABAE-4687-9FAA-0F3035A08934}">
      <dgm:prSet/>
      <dgm:spPr/>
      <dgm:t>
        <a:bodyPr/>
        <a:lstStyle/>
        <a:p>
          <a:endParaRPr lang="ru-RU"/>
        </a:p>
      </dgm:t>
    </dgm:pt>
    <dgm:pt modelId="{C6D3077C-6B92-4E25-ABB2-267106ED5F0B}" type="sibTrans" cxnId="{76205643-ABAE-4687-9FAA-0F3035A08934}">
      <dgm:prSet/>
      <dgm:spPr/>
      <dgm:t>
        <a:bodyPr/>
        <a:lstStyle/>
        <a:p>
          <a:endParaRPr lang="ru-RU"/>
        </a:p>
      </dgm:t>
    </dgm:pt>
    <dgm:pt modelId="{E8597F4A-7C86-4D5F-917A-5A9303ACB113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800" b="1" dirty="0" smtClean="0"/>
            <a:t>Формирование  определенной  модели  поведения</a:t>
          </a:r>
          <a:endParaRPr lang="ru-RU" sz="2800" b="1" dirty="0"/>
        </a:p>
      </dgm:t>
    </dgm:pt>
    <dgm:pt modelId="{B4D69879-F3EC-42E5-86AB-8C1CAB3717BB}" type="parTrans" cxnId="{B998B082-19A8-44C9-91F6-1C4D85D00CEF}">
      <dgm:prSet/>
      <dgm:spPr/>
      <dgm:t>
        <a:bodyPr/>
        <a:lstStyle/>
        <a:p>
          <a:endParaRPr lang="ru-RU"/>
        </a:p>
      </dgm:t>
    </dgm:pt>
    <dgm:pt modelId="{99E22909-77BA-43FD-A01B-113474BEA3DF}" type="sibTrans" cxnId="{B998B082-19A8-44C9-91F6-1C4D85D00CEF}">
      <dgm:prSet/>
      <dgm:spPr/>
      <dgm:t>
        <a:bodyPr/>
        <a:lstStyle/>
        <a:p>
          <a:endParaRPr lang="ru-RU"/>
        </a:p>
      </dgm:t>
    </dgm:pt>
    <dgm:pt modelId="{EB079AA9-F3FE-4289-BC2E-83E4670D893B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800" b="1" dirty="0" smtClean="0"/>
            <a:t>Правильное  понимание  роли  мужчины  и  роли  женщины  в  обществе</a:t>
          </a:r>
          <a:endParaRPr lang="ru-RU" sz="2800" b="1" dirty="0"/>
        </a:p>
      </dgm:t>
    </dgm:pt>
    <dgm:pt modelId="{BEB1AE14-5F7D-413B-8B2D-9B663EB5D111}" type="parTrans" cxnId="{D2C2767E-CE9C-4149-9578-FD8B5805A176}">
      <dgm:prSet/>
      <dgm:spPr/>
      <dgm:t>
        <a:bodyPr/>
        <a:lstStyle/>
        <a:p>
          <a:endParaRPr lang="ru-RU"/>
        </a:p>
      </dgm:t>
    </dgm:pt>
    <dgm:pt modelId="{13010F60-F0AE-4CCF-8CA9-AD6902C1209D}" type="sibTrans" cxnId="{D2C2767E-CE9C-4149-9578-FD8B5805A176}">
      <dgm:prSet/>
      <dgm:spPr/>
      <dgm:t>
        <a:bodyPr/>
        <a:lstStyle/>
        <a:p>
          <a:endParaRPr lang="ru-RU"/>
        </a:p>
      </dgm:t>
    </dgm:pt>
    <dgm:pt modelId="{7594666E-03F9-4C23-995F-E4CC18DC7EEE}" type="pres">
      <dgm:prSet presAssocID="{C1EE8388-9A1E-4094-8598-CEC74118C5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0E7D04-1DE6-4ACC-B953-5171A6496FF1}" type="pres">
      <dgm:prSet presAssocID="{E89DB5FD-62C5-4558-8851-609E0C39EBE3}" presName="parentLin" presStyleCnt="0"/>
      <dgm:spPr/>
    </dgm:pt>
    <dgm:pt modelId="{62D33E09-3D7B-4ABD-97F4-834F0931AF0F}" type="pres">
      <dgm:prSet presAssocID="{E89DB5FD-62C5-4558-8851-609E0C39EBE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13BEF27-E00C-438A-9D69-E7A194D3AA1C}" type="pres">
      <dgm:prSet presAssocID="{E89DB5FD-62C5-4558-8851-609E0C39EBE3}" presName="parentText" presStyleLbl="node1" presStyleIdx="0" presStyleCnt="3" custScaleY="255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74C0E-D9D0-4E38-9CED-A5B465FB3729}" type="pres">
      <dgm:prSet presAssocID="{E89DB5FD-62C5-4558-8851-609E0C39EBE3}" presName="negativeSpace" presStyleCnt="0"/>
      <dgm:spPr/>
    </dgm:pt>
    <dgm:pt modelId="{3210F036-12A5-43AC-A249-DD1844DBB4FF}" type="pres">
      <dgm:prSet presAssocID="{E89DB5FD-62C5-4558-8851-609E0C39EBE3}" presName="childText" presStyleLbl="conFgAcc1" presStyleIdx="0" presStyleCnt="3">
        <dgm:presLayoutVars>
          <dgm:bulletEnabled val="1"/>
        </dgm:presLayoutVars>
      </dgm:prSet>
      <dgm:spPr/>
    </dgm:pt>
    <dgm:pt modelId="{85E5468D-C7AE-48F0-934C-4F88DF0E2F17}" type="pres">
      <dgm:prSet presAssocID="{C6D3077C-6B92-4E25-ABB2-267106ED5F0B}" presName="spaceBetweenRectangles" presStyleCnt="0"/>
      <dgm:spPr/>
    </dgm:pt>
    <dgm:pt modelId="{B25F1EEB-2898-44AF-824D-1866B0E1C43F}" type="pres">
      <dgm:prSet presAssocID="{E8597F4A-7C86-4D5F-917A-5A9303ACB113}" presName="parentLin" presStyleCnt="0"/>
      <dgm:spPr/>
    </dgm:pt>
    <dgm:pt modelId="{93BD2846-362B-4C5E-9022-8A7796AB6DCF}" type="pres">
      <dgm:prSet presAssocID="{E8597F4A-7C86-4D5F-917A-5A9303ACB11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16A1A94-7050-4BEE-B959-0C3484649652}" type="pres">
      <dgm:prSet presAssocID="{E8597F4A-7C86-4D5F-917A-5A9303ACB113}" presName="parentText" presStyleLbl="node1" presStyleIdx="1" presStyleCnt="3" custScaleY="236015" custLinFactNeighborX="-9899" custLinFactNeighborY="-116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6A9B8-24B1-487B-866B-65B25EB6003B}" type="pres">
      <dgm:prSet presAssocID="{E8597F4A-7C86-4D5F-917A-5A9303ACB113}" presName="negativeSpace" presStyleCnt="0"/>
      <dgm:spPr/>
    </dgm:pt>
    <dgm:pt modelId="{0BEF0675-8883-47D2-AAEE-81D470ECB8D9}" type="pres">
      <dgm:prSet presAssocID="{E8597F4A-7C86-4D5F-917A-5A9303ACB113}" presName="childText" presStyleLbl="conFgAcc1" presStyleIdx="1" presStyleCnt="3">
        <dgm:presLayoutVars>
          <dgm:bulletEnabled val="1"/>
        </dgm:presLayoutVars>
      </dgm:prSet>
      <dgm:spPr/>
    </dgm:pt>
    <dgm:pt modelId="{E8DBD8A0-6525-4C93-816B-22D530F45E7C}" type="pres">
      <dgm:prSet presAssocID="{99E22909-77BA-43FD-A01B-113474BEA3DF}" presName="spaceBetweenRectangles" presStyleCnt="0"/>
      <dgm:spPr/>
    </dgm:pt>
    <dgm:pt modelId="{4895FE2C-BA6B-4ED1-9841-706CE16B1F4F}" type="pres">
      <dgm:prSet presAssocID="{EB079AA9-F3FE-4289-BC2E-83E4670D893B}" presName="parentLin" presStyleCnt="0"/>
      <dgm:spPr/>
    </dgm:pt>
    <dgm:pt modelId="{91BC1A33-755A-4465-907A-06E5BD5BBBE6}" type="pres">
      <dgm:prSet presAssocID="{EB079AA9-F3FE-4289-BC2E-83E4670D893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0815FDC-E21B-4D8B-9087-07F9239445A2}" type="pres">
      <dgm:prSet presAssocID="{EB079AA9-F3FE-4289-BC2E-83E4670D893B}" presName="parentText" presStyleLbl="node1" presStyleIdx="2" presStyleCnt="3" custScaleY="2488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50CBE-FBB8-4A17-A917-8745A35E4443}" type="pres">
      <dgm:prSet presAssocID="{EB079AA9-F3FE-4289-BC2E-83E4670D893B}" presName="negativeSpace" presStyleCnt="0"/>
      <dgm:spPr/>
    </dgm:pt>
    <dgm:pt modelId="{8E64392C-EC79-4F85-99CA-F8A07F22BE26}" type="pres">
      <dgm:prSet presAssocID="{EB079AA9-F3FE-4289-BC2E-83E4670D893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FC1CEBC-E809-4ED0-BF36-41C19345FC06}" type="presOf" srcId="{E89DB5FD-62C5-4558-8851-609E0C39EBE3}" destId="{62D33E09-3D7B-4ABD-97F4-834F0931AF0F}" srcOrd="0" destOrd="0" presId="urn:microsoft.com/office/officeart/2005/8/layout/list1"/>
    <dgm:cxn modelId="{4BBD0115-FC74-40DF-A8DA-9179E9C9CC06}" type="presOf" srcId="{C1EE8388-9A1E-4094-8598-CEC74118C539}" destId="{7594666E-03F9-4C23-995F-E4CC18DC7EEE}" srcOrd="0" destOrd="0" presId="urn:microsoft.com/office/officeart/2005/8/layout/list1"/>
    <dgm:cxn modelId="{C3A7A1EF-5E36-4AED-9E62-AF45887C9BC0}" type="presOf" srcId="{EB079AA9-F3FE-4289-BC2E-83E4670D893B}" destId="{91BC1A33-755A-4465-907A-06E5BD5BBBE6}" srcOrd="0" destOrd="0" presId="urn:microsoft.com/office/officeart/2005/8/layout/list1"/>
    <dgm:cxn modelId="{D2C2767E-CE9C-4149-9578-FD8B5805A176}" srcId="{C1EE8388-9A1E-4094-8598-CEC74118C539}" destId="{EB079AA9-F3FE-4289-BC2E-83E4670D893B}" srcOrd="2" destOrd="0" parTransId="{BEB1AE14-5F7D-413B-8B2D-9B663EB5D111}" sibTransId="{13010F60-F0AE-4CCF-8CA9-AD6902C1209D}"/>
    <dgm:cxn modelId="{9C394209-904A-46E3-BEB5-E1E15F3334D1}" type="presOf" srcId="{EB079AA9-F3FE-4289-BC2E-83E4670D893B}" destId="{F0815FDC-E21B-4D8B-9087-07F9239445A2}" srcOrd="1" destOrd="0" presId="urn:microsoft.com/office/officeart/2005/8/layout/list1"/>
    <dgm:cxn modelId="{839464CB-81A1-4A1B-ABF1-F92F4E82A4CA}" type="presOf" srcId="{E89DB5FD-62C5-4558-8851-609E0C39EBE3}" destId="{113BEF27-E00C-438A-9D69-E7A194D3AA1C}" srcOrd="1" destOrd="0" presId="urn:microsoft.com/office/officeart/2005/8/layout/list1"/>
    <dgm:cxn modelId="{60FAD5AF-8B35-46E0-91D4-283A27CDB108}" type="presOf" srcId="{E8597F4A-7C86-4D5F-917A-5A9303ACB113}" destId="{93BD2846-362B-4C5E-9022-8A7796AB6DCF}" srcOrd="0" destOrd="0" presId="urn:microsoft.com/office/officeart/2005/8/layout/list1"/>
    <dgm:cxn modelId="{B998B082-19A8-44C9-91F6-1C4D85D00CEF}" srcId="{C1EE8388-9A1E-4094-8598-CEC74118C539}" destId="{E8597F4A-7C86-4D5F-917A-5A9303ACB113}" srcOrd="1" destOrd="0" parTransId="{B4D69879-F3EC-42E5-86AB-8C1CAB3717BB}" sibTransId="{99E22909-77BA-43FD-A01B-113474BEA3DF}"/>
    <dgm:cxn modelId="{76205643-ABAE-4687-9FAA-0F3035A08934}" srcId="{C1EE8388-9A1E-4094-8598-CEC74118C539}" destId="{E89DB5FD-62C5-4558-8851-609E0C39EBE3}" srcOrd="0" destOrd="0" parTransId="{D123862F-6983-4624-8BCC-4BB33E7A65A2}" sibTransId="{C6D3077C-6B92-4E25-ABB2-267106ED5F0B}"/>
    <dgm:cxn modelId="{F4552054-709E-492C-A8EF-604474ABF4F5}" type="presOf" srcId="{E8597F4A-7C86-4D5F-917A-5A9303ACB113}" destId="{716A1A94-7050-4BEE-B959-0C3484649652}" srcOrd="1" destOrd="0" presId="urn:microsoft.com/office/officeart/2005/8/layout/list1"/>
    <dgm:cxn modelId="{BACCB8BE-C282-4108-9187-9883337D2F1E}" type="presParOf" srcId="{7594666E-03F9-4C23-995F-E4CC18DC7EEE}" destId="{680E7D04-1DE6-4ACC-B953-5171A6496FF1}" srcOrd="0" destOrd="0" presId="urn:microsoft.com/office/officeart/2005/8/layout/list1"/>
    <dgm:cxn modelId="{658F6E6E-AA48-4CC6-ACF3-ED3CADBBF4AF}" type="presParOf" srcId="{680E7D04-1DE6-4ACC-B953-5171A6496FF1}" destId="{62D33E09-3D7B-4ABD-97F4-834F0931AF0F}" srcOrd="0" destOrd="0" presId="urn:microsoft.com/office/officeart/2005/8/layout/list1"/>
    <dgm:cxn modelId="{E51623E4-8FE7-45D1-8EE5-C11AF7D4000E}" type="presParOf" srcId="{680E7D04-1DE6-4ACC-B953-5171A6496FF1}" destId="{113BEF27-E00C-438A-9D69-E7A194D3AA1C}" srcOrd="1" destOrd="0" presId="urn:microsoft.com/office/officeart/2005/8/layout/list1"/>
    <dgm:cxn modelId="{9E0A5C91-9323-43C6-8E70-2341435F996F}" type="presParOf" srcId="{7594666E-03F9-4C23-995F-E4CC18DC7EEE}" destId="{10374C0E-D9D0-4E38-9CED-A5B465FB3729}" srcOrd="1" destOrd="0" presId="urn:microsoft.com/office/officeart/2005/8/layout/list1"/>
    <dgm:cxn modelId="{8E21ECCF-A503-4FE1-BE40-B006DD0747AF}" type="presParOf" srcId="{7594666E-03F9-4C23-995F-E4CC18DC7EEE}" destId="{3210F036-12A5-43AC-A249-DD1844DBB4FF}" srcOrd="2" destOrd="0" presId="urn:microsoft.com/office/officeart/2005/8/layout/list1"/>
    <dgm:cxn modelId="{5D4B2A14-6685-4396-B6B9-F4C51C52BF47}" type="presParOf" srcId="{7594666E-03F9-4C23-995F-E4CC18DC7EEE}" destId="{85E5468D-C7AE-48F0-934C-4F88DF0E2F17}" srcOrd="3" destOrd="0" presId="urn:microsoft.com/office/officeart/2005/8/layout/list1"/>
    <dgm:cxn modelId="{158738D6-5C63-48B7-8CDA-19F358DCE5AB}" type="presParOf" srcId="{7594666E-03F9-4C23-995F-E4CC18DC7EEE}" destId="{B25F1EEB-2898-44AF-824D-1866B0E1C43F}" srcOrd="4" destOrd="0" presId="urn:microsoft.com/office/officeart/2005/8/layout/list1"/>
    <dgm:cxn modelId="{023E8F48-0F76-471F-83B6-610BA01EB5D9}" type="presParOf" srcId="{B25F1EEB-2898-44AF-824D-1866B0E1C43F}" destId="{93BD2846-362B-4C5E-9022-8A7796AB6DCF}" srcOrd="0" destOrd="0" presId="urn:microsoft.com/office/officeart/2005/8/layout/list1"/>
    <dgm:cxn modelId="{1C4C65BD-66EB-42A9-B692-E82F60583D40}" type="presParOf" srcId="{B25F1EEB-2898-44AF-824D-1866B0E1C43F}" destId="{716A1A94-7050-4BEE-B959-0C3484649652}" srcOrd="1" destOrd="0" presId="urn:microsoft.com/office/officeart/2005/8/layout/list1"/>
    <dgm:cxn modelId="{429EFF28-5721-4B41-AC92-6CC73ABA9D57}" type="presParOf" srcId="{7594666E-03F9-4C23-995F-E4CC18DC7EEE}" destId="{6A16A9B8-24B1-487B-866B-65B25EB6003B}" srcOrd="5" destOrd="0" presId="urn:microsoft.com/office/officeart/2005/8/layout/list1"/>
    <dgm:cxn modelId="{0086AE9A-D07C-47FB-AFE5-2C1E8B4349FF}" type="presParOf" srcId="{7594666E-03F9-4C23-995F-E4CC18DC7EEE}" destId="{0BEF0675-8883-47D2-AAEE-81D470ECB8D9}" srcOrd="6" destOrd="0" presId="urn:microsoft.com/office/officeart/2005/8/layout/list1"/>
    <dgm:cxn modelId="{FB1B89F5-CE4A-47E6-BBEC-7965C8F20F36}" type="presParOf" srcId="{7594666E-03F9-4C23-995F-E4CC18DC7EEE}" destId="{E8DBD8A0-6525-4C93-816B-22D530F45E7C}" srcOrd="7" destOrd="0" presId="urn:microsoft.com/office/officeart/2005/8/layout/list1"/>
    <dgm:cxn modelId="{7AF7E6C3-B5BD-4793-9ACC-64CC09CB4BD3}" type="presParOf" srcId="{7594666E-03F9-4C23-995F-E4CC18DC7EEE}" destId="{4895FE2C-BA6B-4ED1-9841-706CE16B1F4F}" srcOrd="8" destOrd="0" presId="urn:microsoft.com/office/officeart/2005/8/layout/list1"/>
    <dgm:cxn modelId="{105D9A76-6981-4CA8-99E6-AE6FF4765735}" type="presParOf" srcId="{4895FE2C-BA6B-4ED1-9841-706CE16B1F4F}" destId="{91BC1A33-755A-4465-907A-06E5BD5BBBE6}" srcOrd="0" destOrd="0" presId="urn:microsoft.com/office/officeart/2005/8/layout/list1"/>
    <dgm:cxn modelId="{0C4571A6-6776-41D8-AC80-074FBBD32AA7}" type="presParOf" srcId="{4895FE2C-BA6B-4ED1-9841-706CE16B1F4F}" destId="{F0815FDC-E21B-4D8B-9087-07F9239445A2}" srcOrd="1" destOrd="0" presId="urn:microsoft.com/office/officeart/2005/8/layout/list1"/>
    <dgm:cxn modelId="{278140B4-2509-4DA3-9A81-84AD402DED71}" type="presParOf" srcId="{7594666E-03F9-4C23-995F-E4CC18DC7EEE}" destId="{1DC50CBE-FBB8-4A17-A917-8745A35E4443}" srcOrd="9" destOrd="0" presId="urn:microsoft.com/office/officeart/2005/8/layout/list1"/>
    <dgm:cxn modelId="{FFE04DC7-E237-4942-B2DD-E6E9FCEBCA53}" type="presParOf" srcId="{7594666E-03F9-4C23-995F-E4CC18DC7EEE}" destId="{8E64392C-EC79-4F85-99CA-F8A07F22BE26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EB9CD0-D4F8-4A1F-805D-79574C2B0022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561087-66D5-438F-A51C-F844AF77023E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От рождения до 3 лет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FA92609-86C4-4706-9F68-3DF14BB23460}" type="parTrans" cxnId="{3DED2F66-AB32-4159-836C-742924053DA1}">
      <dgm:prSet/>
      <dgm:spPr/>
      <dgm:t>
        <a:bodyPr/>
        <a:lstStyle/>
        <a:p>
          <a:endParaRPr lang="ru-RU"/>
        </a:p>
      </dgm:t>
    </dgm:pt>
    <dgm:pt modelId="{A0B6532D-3136-4491-B88E-D12456BF6B93}" type="sibTrans" cxnId="{3DED2F66-AB32-4159-836C-742924053DA1}">
      <dgm:prSet/>
      <dgm:spPr/>
      <dgm:t>
        <a:bodyPr/>
        <a:lstStyle/>
        <a:p>
          <a:endParaRPr lang="ru-RU"/>
        </a:p>
      </dgm:t>
    </dgm:pt>
    <dgm:pt modelId="{8976FE21-EF70-49B1-959E-D907350C3D6E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От 3 до 4 лет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4B5F2AE-53EC-4F62-ACDD-92D9EFDECDDD}" type="parTrans" cxnId="{9619B8A3-3D1B-4BC1-A78E-958ECEB97CCA}">
      <dgm:prSet/>
      <dgm:spPr/>
      <dgm:t>
        <a:bodyPr/>
        <a:lstStyle/>
        <a:p>
          <a:endParaRPr lang="ru-RU"/>
        </a:p>
      </dgm:t>
    </dgm:pt>
    <dgm:pt modelId="{34BE3A50-81E7-4990-81B1-7AD3D2E405EF}" type="sibTrans" cxnId="{9619B8A3-3D1B-4BC1-A78E-958ECEB97CCA}">
      <dgm:prSet/>
      <dgm:spPr/>
      <dgm:t>
        <a:bodyPr/>
        <a:lstStyle/>
        <a:p>
          <a:endParaRPr lang="ru-RU"/>
        </a:p>
      </dgm:t>
    </dgm:pt>
    <dgm:pt modelId="{3DFFA0FD-DBA4-44C0-82ED-CDE65B34F55F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От 4 до 6 лет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5345FFB-B95C-4801-BD58-CEA7008B3114}" type="parTrans" cxnId="{EB940A08-4E5B-47CF-B43A-20D700631EE6}">
      <dgm:prSet/>
      <dgm:spPr/>
      <dgm:t>
        <a:bodyPr/>
        <a:lstStyle/>
        <a:p>
          <a:endParaRPr lang="ru-RU"/>
        </a:p>
      </dgm:t>
    </dgm:pt>
    <dgm:pt modelId="{08CA2D22-33DE-42C4-865D-4E5A1ADC7F08}" type="sibTrans" cxnId="{EB940A08-4E5B-47CF-B43A-20D700631EE6}">
      <dgm:prSet/>
      <dgm:spPr/>
      <dgm:t>
        <a:bodyPr/>
        <a:lstStyle/>
        <a:p>
          <a:endParaRPr lang="ru-RU"/>
        </a:p>
      </dgm:t>
    </dgm:pt>
    <dgm:pt modelId="{7BAA0F0E-1C71-416C-93EB-1BBD2EAC2BEB}">
      <dgm:prSet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От 6 до 7 лет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8F27674-E84F-4C57-980A-DC36133D2E8D}" type="parTrans" cxnId="{75026CE7-4230-4DDB-BA2A-1EF8E127AAFB}">
      <dgm:prSet/>
      <dgm:spPr/>
      <dgm:t>
        <a:bodyPr/>
        <a:lstStyle/>
        <a:p>
          <a:endParaRPr lang="ru-RU"/>
        </a:p>
      </dgm:t>
    </dgm:pt>
    <dgm:pt modelId="{EDBA44B8-6292-402A-9F27-3FDB5B9285E7}" type="sibTrans" cxnId="{75026CE7-4230-4DDB-BA2A-1EF8E127AAFB}">
      <dgm:prSet/>
      <dgm:spPr/>
      <dgm:t>
        <a:bodyPr/>
        <a:lstStyle/>
        <a:p>
          <a:endParaRPr lang="ru-RU"/>
        </a:p>
      </dgm:t>
    </dgm:pt>
    <dgm:pt modelId="{49029CCF-312A-495C-9C74-47ED7A0C5159}" type="pres">
      <dgm:prSet presAssocID="{71EB9CD0-D4F8-4A1F-805D-79574C2B00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8580E-D04F-4648-A8ED-A6963B6DD864}" type="pres">
      <dgm:prSet presAssocID="{86561087-66D5-438F-A51C-F844AF77023E}" presName="node" presStyleLbl="node1" presStyleIdx="0" presStyleCnt="4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BDC50258-7DF9-4138-A18F-53C30C6FCB66}" type="pres">
      <dgm:prSet presAssocID="{A0B6532D-3136-4491-B88E-D12456BF6B93}" presName="sibTrans" presStyleCnt="0"/>
      <dgm:spPr/>
    </dgm:pt>
    <dgm:pt modelId="{F847942A-6BDC-41E8-8B78-5FA843A782CB}" type="pres">
      <dgm:prSet presAssocID="{8976FE21-EF70-49B1-959E-D907350C3D6E}" presName="node" presStyleLbl="node1" presStyleIdx="1" presStyleCnt="4" custLinFactNeighborX="2520" custLinFactNeighborY="-2550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C7448CD9-C041-4488-9DD2-EDC0B273BB52}" type="pres">
      <dgm:prSet presAssocID="{34BE3A50-81E7-4990-81B1-7AD3D2E405EF}" presName="sibTrans" presStyleCnt="0"/>
      <dgm:spPr/>
    </dgm:pt>
    <dgm:pt modelId="{EF4AE2D9-B7EE-4F33-ACE3-AA643FA43695}" type="pres">
      <dgm:prSet presAssocID="{3DFFA0FD-DBA4-44C0-82ED-CDE65B34F55F}" presName="node" presStyleLbl="node1" presStyleIdx="2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FCB3DE9-2E88-49DF-9F3D-30F5FA3A611C}" type="pres">
      <dgm:prSet presAssocID="{08CA2D22-33DE-42C4-865D-4E5A1ADC7F08}" presName="sibTrans" presStyleCnt="0"/>
      <dgm:spPr/>
    </dgm:pt>
    <dgm:pt modelId="{46ACD0F5-AB39-42A2-8872-CA47DAFF06AB}" type="pres">
      <dgm:prSet presAssocID="{7BAA0F0E-1C71-416C-93EB-1BBD2EAC2BEB}" presName="node" presStyleLbl="node1" presStyleIdx="3" presStyleCnt="4" custLinFactNeighborX="-3890" custLinFactNeighborY="63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EB940A08-4E5B-47CF-B43A-20D700631EE6}" srcId="{71EB9CD0-D4F8-4A1F-805D-79574C2B0022}" destId="{3DFFA0FD-DBA4-44C0-82ED-CDE65B34F55F}" srcOrd="2" destOrd="0" parTransId="{D5345FFB-B95C-4801-BD58-CEA7008B3114}" sibTransId="{08CA2D22-33DE-42C4-865D-4E5A1ADC7F08}"/>
    <dgm:cxn modelId="{01BC0F5A-D0C4-456C-B894-F03B9D2926CC}" type="presOf" srcId="{71EB9CD0-D4F8-4A1F-805D-79574C2B0022}" destId="{49029CCF-312A-495C-9C74-47ED7A0C5159}" srcOrd="0" destOrd="0" presId="urn:microsoft.com/office/officeart/2005/8/layout/hList6"/>
    <dgm:cxn modelId="{0E0EDA60-3E90-4EEC-8E63-D2221A72834A}" type="presOf" srcId="{86561087-66D5-438F-A51C-F844AF77023E}" destId="{8CB8580E-D04F-4648-A8ED-A6963B6DD864}" srcOrd="0" destOrd="0" presId="urn:microsoft.com/office/officeart/2005/8/layout/hList6"/>
    <dgm:cxn modelId="{DAEB5F01-E001-496D-8F06-9FB633AABB60}" type="presOf" srcId="{8976FE21-EF70-49B1-959E-D907350C3D6E}" destId="{F847942A-6BDC-41E8-8B78-5FA843A782CB}" srcOrd="0" destOrd="0" presId="urn:microsoft.com/office/officeart/2005/8/layout/hList6"/>
    <dgm:cxn modelId="{75026CE7-4230-4DDB-BA2A-1EF8E127AAFB}" srcId="{71EB9CD0-D4F8-4A1F-805D-79574C2B0022}" destId="{7BAA0F0E-1C71-416C-93EB-1BBD2EAC2BEB}" srcOrd="3" destOrd="0" parTransId="{A8F27674-E84F-4C57-980A-DC36133D2E8D}" sibTransId="{EDBA44B8-6292-402A-9F27-3FDB5B9285E7}"/>
    <dgm:cxn modelId="{3DED2F66-AB32-4159-836C-742924053DA1}" srcId="{71EB9CD0-D4F8-4A1F-805D-79574C2B0022}" destId="{86561087-66D5-438F-A51C-F844AF77023E}" srcOrd="0" destOrd="0" parTransId="{8FA92609-86C4-4706-9F68-3DF14BB23460}" sibTransId="{A0B6532D-3136-4491-B88E-D12456BF6B93}"/>
    <dgm:cxn modelId="{0388CFEF-7373-42DE-83F0-91BD763EC644}" type="presOf" srcId="{3DFFA0FD-DBA4-44C0-82ED-CDE65B34F55F}" destId="{EF4AE2D9-B7EE-4F33-ACE3-AA643FA43695}" srcOrd="0" destOrd="0" presId="urn:microsoft.com/office/officeart/2005/8/layout/hList6"/>
    <dgm:cxn modelId="{9619B8A3-3D1B-4BC1-A78E-958ECEB97CCA}" srcId="{71EB9CD0-D4F8-4A1F-805D-79574C2B0022}" destId="{8976FE21-EF70-49B1-959E-D907350C3D6E}" srcOrd="1" destOrd="0" parTransId="{54B5F2AE-53EC-4F62-ACDD-92D9EFDECDDD}" sibTransId="{34BE3A50-81E7-4990-81B1-7AD3D2E405EF}"/>
    <dgm:cxn modelId="{DEDDB443-496F-4E41-8E0F-2018EE4BA3F0}" type="presOf" srcId="{7BAA0F0E-1C71-416C-93EB-1BBD2EAC2BEB}" destId="{46ACD0F5-AB39-42A2-8872-CA47DAFF06AB}" srcOrd="0" destOrd="0" presId="urn:microsoft.com/office/officeart/2005/8/layout/hList6"/>
    <dgm:cxn modelId="{14442149-4F4D-4AF2-982E-D6E10C29912C}" type="presParOf" srcId="{49029CCF-312A-495C-9C74-47ED7A0C5159}" destId="{8CB8580E-D04F-4648-A8ED-A6963B6DD864}" srcOrd="0" destOrd="0" presId="urn:microsoft.com/office/officeart/2005/8/layout/hList6"/>
    <dgm:cxn modelId="{371AB1F5-7EDC-4507-8ED6-E13FD490F2E1}" type="presParOf" srcId="{49029CCF-312A-495C-9C74-47ED7A0C5159}" destId="{BDC50258-7DF9-4138-A18F-53C30C6FCB66}" srcOrd="1" destOrd="0" presId="urn:microsoft.com/office/officeart/2005/8/layout/hList6"/>
    <dgm:cxn modelId="{821C8E81-2C9E-4434-AAB7-9FAF214C969B}" type="presParOf" srcId="{49029CCF-312A-495C-9C74-47ED7A0C5159}" destId="{F847942A-6BDC-41E8-8B78-5FA843A782CB}" srcOrd="2" destOrd="0" presId="urn:microsoft.com/office/officeart/2005/8/layout/hList6"/>
    <dgm:cxn modelId="{BD3C8A5B-2959-4F87-BAAF-F419358A413B}" type="presParOf" srcId="{49029CCF-312A-495C-9C74-47ED7A0C5159}" destId="{C7448CD9-C041-4488-9DD2-EDC0B273BB52}" srcOrd="3" destOrd="0" presId="urn:microsoft.com/office/officeart/2005/8/layout/hList6"/>
    <dgm:cxn modelId="{115C9246-1B6D-4328-8B3E-EC9F2223395E}" type="presParOf" srcId="{49029CCF-312A-495C-9C74-47ED7A0C5159}" destId="{EF4AE2D9-B7EE-4F33-ACE3-AA643FA43695}" srcOrd="4" destOrd="0" presId="urn:microsoft.com/office/officeart/2005/8/layout/hList6"/>
    <dgm:cxn modelId="{52C11602-9CAD-46F0-AC35-F3788DBD7EA6}" type="presParOf" srcId="{49029CCF-312A-495C-9C74-47ED7A0C5159}" destId="{AFCB3DE9-2E88-49DF-9F3D-30F5FA3A611C}" srcOrd="5" destOrd="0" presId="urn:microsoft.com/office/officeart/2005/8/layout/hList6"/>
    <dgm:cxn modelId="{96BE34F3-2822-4329-B078-607C3AE7A555}" type="presParOf" srcId="{49029CCF-312A-495C-9C74-47ED7A0C5159}" destId="{46ACD0F5-AB39-42A2-8872-CA47DAFF06A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4E56-DB82-46B3-B448-BF960DEC5B6C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0CBDC-6AE2-4AFB-9123-3FB2BC4AC43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E8BBB-E468-44ED-BBFE-91BBF0D4499E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flipV="1">
            <a:off x="5508104" y="5229200"/>
            <a:ext cx="2950096" cy="1440160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83968" y="548680"/>
            <a:ext cx="4536504" cy="28083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4300" b="1" dirty="0" smtClean="0">
                <a:solidFill>
                  <a:srgbClr val="C00000"/>
                </a:solidFill>
              </a:rPr>
              <a:t>МАЛЬЧИКИ  И  ДЕВОЧКИ  -</a:t>
            </a:r>
          </a:p>
          <a:p>
            <a:r>
              <a:rPr lang="ru-RU" sz="4300" b="1" dirty="0" smtClean="0">
                <a:solidFill>
                  <a:srgbClr val="C00000"/>
                </a:solidFill>
              </a:rPr>
              <a:t> ДВА  РАЗНЫХ  МИРА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Составила: </a:t>
            </a:r>
            <a:r>
              <a:rPr lang="ru-RU" sz="1800" b="1" dirty="0" smtClean="0">
                <a:solidFill>
                  <a:srgbClr val="C00000"/>
                </a:solidFill>
              </a:rPr>
              <a:t>педагог-психолог МАДОУ ЦРР д/с № 87 Ложкина </a:t>
            </a:r>
            <a:r>
              <a:rPr lang="ru-RU" sz="1800" b="1" dirty="0" smtClean="0">
                <a:solidFill>
                  <a:srgbClr val="C00000"/>
                </a:solidFill>
              </a:rPr>
              <a:t>В.С.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5" name="Picture 6" descr="3f0610f3362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4198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kid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35422" flipH="1">
            <a:off x="3374288" y="3659455"/>
            <a:ext cx="3729038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      Анатомо-физиологические особенности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1122139"/>
          </a:xfrm>
        </p:spPr>
        <p:txBody>
          <a:bodyPr/>
          <a:lstStyle/>
          <a:p>
            <a:pPr algn="ctr"/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Рождаются более крупными.</a:t>
            </a:r>
          </a:p>
          <a:p>
            <a:pPr algn="just"/>
            <a:r>
              <a:rPr lang="ru-RU" dirty="0" smtClean="0"/>
              <a:t>Острота слуха до 8 лет выше, чем у девочек.</a:t>
            </a:r>
          </a:p>
          <a:p>
            <a:pPr algn="just"/>
            <a:r>
              <a:rPr lang="ru-RU" dirty="0" smtClean="0"/>
              <a:t>Младше ровесниц по биологическому возрасту.</a:t>
            </a:r>
          </a:p>
          <a:p>
            <a:pPr algn="just"/>
            <a:r>
              <a:rPr lang="ru-RU" dirty="0" smtClean="0"/>
              <a:t>Позже развиваются лобные области мозга, которые отвечают за планирование деятельности и контроль за своим поведением.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1194147"/>
          </a:xfrm>
        </p:spPr>
        <p:txBody>
          <a:bodyPr/>
          <a:lstStyle/>
          <a:p>
            <a:pPr algn="ctr"/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Рождаются более зрелыми, более чувствительны к шуму, более отзывчивы на прикосновения.</a:t>
            </a:r>
          </a:p>
          <a:p>
            <a:pPr algn="just"/>
            <a:r>
              <a:rPr lang="ru-RU" dirty="0" smtClean="0"/>
              <a:t>Часто физически сильнее мальчиков.</a:t>
            </a:r>
          </a:p>
          <a:p>
            <a:pPr algn="just"/>
            <a:r>
              <a:rPr lang="ru-RU" dirty="0" smtClean="0"/>
              <a:t>Раньше развиваются области левого полушария, </a:t>
            </a:r>
            <a:r>
              <a:rPr lang="ru-RU" dirty="0" err="1" smtClean="0"/>
              <a:t>отвечаю-щие</a:t>
            </a:r>
            <a:r>
              <a:rPr lang="ru-RU" dirty="0" smtClean="0"/>
              <a:t> за речь, рационально-логическое мышление.</a:t>
            </a:r>
            <a:endParaRPr lang="ru-RU" dirty="0"/>
          </a:p>
        </p:txBody>
      </p:sp>
      <p:pic>
        <p:nvPicPr>
          <p:cNvPr id="10" name="Picture 2" descr="E:\Фон для презентации\03.jpg"/>
          <p:cNvPicPr>
            <a:picLocks noChangeAspect="1" noChangeArrowheads="1"/>
          </p:cNvPicPr>
          <p:nvPr/>
        </p:nvPicPr>
        <p:blipFill>
          <a:blip r:embed="rId2" cstate="print"/>
          <a:srcRect t="3067" b="3067"/>
          <a:stretch>
            <a:fillRect/>
          </a:stretch>
        </p:blipFill>
        <p:spPr bwMode="auto">
          <a:xfrm rot="20488581">
            <a:off x="595972" y="789025"/>
            <a:ext cx="1224136" cy="100811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3" descr="E:\Фон для презентации\0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8986">
            <a:off x="7357661" y="5418504"/>
            <a:ext cx="1440160" cy="115212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Характеристика  личности.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Любознательны. Ищут всему логическое обоснование.</a:t>
            </a:r>
          </a:p>
          <a:p>
            <a:pPr algn="just"/>
            <a:r>
              <a:rPr lang="ru-RU" dirty="0" smtClean="0"/>
              <a:t>Нередко существует разрыв между уровнем развития интеллекта и навыками самообслуживания.</a:t>
            </a:r>
          </a:p>
          <a:p>
            <a:pPr algn="just"/>
            <a:r>
              <a:rPr lang="ru-RU" dirty="0" smtClean="0"/>
              <a:t>Мало заботятся о своей внешности.</a:t>
            </a:r>
          </a:p>
          <a:p>
            <a:pPr algn="just"/>
            <a:r>
              <a:rPr lang="ru-RU" dirty="0" smtClean="0"/>
              <a:t>Хорошо работают тогда, когда им ясен смысл работы.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Настороженно относятся к новому, эмоционально реагируют.</a:t>
            </a:r>
          </a:p>
          <a:p>
            <a:pPr algn="just"/>
            <a:r>
              <a:rPr lang="ru-RU" dirty="0" smtClean="0"/>
              <a:t>Легко приучаются к самообслуживанию.</a:t>
            </a:r>
          </a:p>
          <a:p>
            <a:pPr algn="just"/>
            <a:r>
              <a:rPr lang="ru-RU" dirty="0" smtClean="0"/>
              <a:t>Проявляют повышенный интерес к своей внешности.</a:t>
            </a:r>
          </a:p>
          <a:p>
            <a:pPr algn="just"/>
            <a:r>
              <a:rPr lang="ru-RU" dirty="0" smtClean="0"/>
              <a:t>Старательны в работе, когда уверены, что с её помощью заслужат похвалу.</a:t>
            </a:r>
            <a:endParaRPr lang="ru-RU" dirty="0"/>
          </a:p>
        </p:txBody>
      </p:sp>
      <p:pic>
        <p:nvPicPr>
          <p:cNvPr id="14" name="Picture 3" descr="F:\Фон для презентации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11197">
            <a:off x="7571304" y="1088670"/>
            <a:ext cx="1213145" cy="10147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Эмоции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Мальчики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Возбудимы, беспокойны,  нетерпеливы, не уверены в себе, раздражительны.</a:t>
            </a:r>
          </a:p>
          <a:p>
            <a:pPr algn="just"/>
            <a:r>
              <a:rPr lang="ru-RU" dirty="0" smtClean="0"/>
              <a:t>Быстро снимают </a:t>
            </a:r>
            <a:r>
              <a:rPr lang="ru-RU" dirty="0" err="1" smtClean="0"/>
              <a:t>эмоцио-нальное</a:t>
            </a:r>
            <a:r>
              <a:rPr lang="ru-RU" dirty="0" smtClean="0"/>
              <a:t> напряжение, переключаются на </a:t>
            </a:r>
            <a:r>
              <a:rPr lang="ru-RU" dirty="0" err="1" smtClean="0"/>
              <a:t>про-дуктивную</a:t>
            </a:r>
            <a:r>
              <a:rPr lang="ru-RU" dirty="0" smtClean="0"/>
              <a:t> деятельность вместо переживаний.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ru-RU" dirty="0" smtClean="0"/>
              <a:t>Считаются более эмоциональными.</a:t>
            </a:r>
          </a:p>
          <a:p>
            <a:pPr algn="just"/>
            <a:r>
              <a:rPr lang="ru-RU" dirty="0" smtClean="0"/>
              <a:t>В ситуации деятельности, вызывающей эмоции, резко нарастает общая активность, повышается эмоциональный тонус коры мозга.</a:t>
            </a:r>
            <a:endParaRPr lang="ru-RU" dirty="0"/>
          </a:p>
        </p:txBody>
      </p:sp>
      <p:pic>
        <p:nvPicPr>
          <p:cNvPr id="2050" name="Picture 2" descr="F:\Фон для презентации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95608">
            <a:off x="863082" y="307714"/>
            <a:ext cx="1537132" cy="11796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1" name="Picture 3" descr="F:\Фон для презентации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58707">
            <a:off x="7115222" y="4890230"/>
            <a:ext cx="1587116" cy="13681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Общение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Хорошо ориентируются в новой обстановке.</a:t>
            </a:r>
          </a:p>
          <a:p>
            <a:r>
              <a:rPr lang="ru-RU" dirty="0" smtClean="0"/>
              <a:t>Им важнее что-то делать вместе.</a:t>
            </a:r>
          </a:p>
          <a:p>
            <a:r>
              <a:rPr lang="ru-RU" dirty="0" smtClean="0"/>
              <a:t>Часто спорят друг с другом</a:t>
            </a:r>
          </a:p>
          <a:p>
            <a:r>
              <a:rPr lang="ru-RU" dirty="0" smtClean="0"/>
              <a:t>Предпочитают независимость.</a:t>
            </a:r>
          </a:p>
          <a:p>
            <a:r>
              <a:rPr lang="ru-RU" dirty="0" smtClean="0"/>
              <a:t>Редко жалуются взрослым.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непривычной обстановке теряются. Нуждаются в </a:t>
            </a:r>
            <a:r>
              <a:rPr lang="ru-RU" dirty="0" err="1" smtClean="0"/>
              <a:t>эмоцио-нальной</a:t>
            </a:r>
            <a:r>
              <a:rPr lang="ru-RU" dirty="0" smtClean="0"/>
              <a:t> поддержке.</a:t>
            </a:r>
          </a:p>
          <a:p>
            <a:r>
              <a:rPr lang="ru-RU" dirty="0" smtClean="0"/>
              <a:t>Болезненно переживают нарушения.</a:t>
            </a:r>
          </a:p>
          <a:p>
            <a:r>
              <a:rPr lang="ru-RU" dirty="0" smtClean="0"/>
              <a:t>В конфликтах обращаются к взрослым.</a:t>
            </a:r>
          </a:p>
          <a:p>
            <a:r>
              <a:rPr lang="ru-RU" dirty="0" smtClean="0"/>
              <a:t>Чаще жалуются.</a:t>
            </a:r>
            <a:endParaRPr lang="ru-RU" dirty="0"/>
          </a:p>
        </p:txBody>
      </p:sp>
      <p:pic>
        <p:nvPicPr>
          <p:cNvPr id="12" name="Picture 2" descr="E:\Фон для презентации\03.jpg"/>
          <p:cNvPicPr>
            <a:picLocks noChangeAspect="1" noChangeArrowheads="1"/>
          </p:cNvPicPr>
          <p:nvPr/>
        </p:nvPicPr>
        <p:blipFill>
          <a:blip r:embed="rId2" cstate="print"/>
          <a:srcRect t="3067" b="3067"/>
          <a:stretch>
            <a:fillRect/>
          </a:stretch>
        </p:blipFill>
        <p:spPr bwMode="auto">
          <a:xfrm rot="20536035">
            <a:off x="2928926" y="5357826"/>
            <a:ext cx="1616572" cy="115345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Умственная  деятельность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Выдвигают идеи, лучше выполняют поисковую деятельность. Труднее – многоэтапные задания.</a:t>
            </a:r>
          </a:p>
          <a:p>
            <a:r>
              <a:rPr lang="ru-RU" dirty="0" smtClean="0"/>
              <a:t>Не терпят однообразия. Тщательность, аккуратность оформления задания невелика.</a:t>
            </a:r>
          </a:p>
          <a:p>
            <a:r>
              <a:rPr lang="ru-RU" dirty="0" smtClean="0"/>
              <a:t>Мыслят нестандартно; арифметические умения развиваются быстрее.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Лучше выполняют типовые задания, по шаблону.</a:t>
            </a:r>
          </a:p>
          <a:p>
            <a:r>
              <a:rPr lang="ru-RU" dirty="0" smtClean="0"/>
              <a:t>Тщательность, проработка деталей выполняемой работы на высоком уровне.</a:t>
            </a:r>
            <a:endParaRPr lang="ru-RU" dirty="0"/>
          </a:p>
        </p:txBody>
      </p:sp>
      <p:pic>
        <p:nvPicPr>
          <p:cNvPr id="12" name="Picture 3" descr="E:\Фон для презентации\05 (1).jpg"/>
          <p:cNvPicPr>
            <a:picLocks noChangeAspect="1" noChangeArrowheads="1"/>
          </p:cNvPicPr>
          <p:nvPr/>
        </p:nvPicPr>
        <p:blipFill>
          <a:blip r:embed="rId2" cstate="print"/>
          <a:srcRect t="4470" b="4470"/>
          <a:stretch>
            <a:fillRect/>
          </a:stretch>
        </p:blipFill>
        <p:spPr bwMode="auto">
          <a:xfrm rot="863513">
            <a:off x="6516216" y="4653136"/>
            <a:ext cx="2202632" cy="18002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Речь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576064"/>
          </a:xfrm>
        </p:spPr>
        <p:txBody>
          <a:bodyPr/>
          <a:lstStyle/>
          <a:p>
            <a:pPr algn="r"/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 4-6 месяцев позже начинают говорить, лучше удается поиск словесных ассоциаций.</a:t>
            </a:r>
          </a:p>
          <a:p>
            <a:r>
              <a:rPr lang="ru-RU" dirty="0" smtClean="0"/>
              <a:t>Чаще встречаются нарушения звукопроизношения. </a:t>
            </a:r>
          </a:p>
          <a:p>
            <a:r>
              <a:rPr lang="ru-RU" dirty="0" smtClean="0"/>
              <a:t>Предпочитают понять заученное и выразить своё отношение.</a:t>
            </a:r>
          </a:p>
          <a:p>
            <a:r>
              <a:rPr lang="ru-RU" dirty="0" smtClean="0"/>
              <a:t>Охотнее слушают  тексты про всё, что связано с техникой, спортом, войнами.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196753"/>
            <a:ext cx="4041775" cy="648072"/>
          </a:xfrm>
        </p:spPr>
        <p:txBody>
          <a:bodyPr/>
          <a:lstStyle/>
          <a:p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Лучше исполнительская сторона речи, скорость чтения, совершеннее правописание.</a:t>
            </a:r>
          </a:p>
          <a:p>
            <a:r>
              <a:rPr lang="ru-RU" dirty="0" smtClean="0"/>
              <a:t>Речь более эмоциональная, связная.</a:t>
            </a:r>
          </a:p>
          <a:p>
            <a:r>
              <a:rPr lang="ru-RU" dirty="0" smtClean="0"/>
              <a:t>Предпочитает запомнить, а не понять. Склонны к ответам заученными фразами.</a:t>
            </a:r>
          </a:p>
          <a:p>
            <a:r>
              <a:rPr lang="ru-RU" dirty="0" smtClean="0"/>
              <a:t>Читательские интересы ориентированы на сферу их непосредственного бытия.</a:t>
            </a:r>
            <a:endParaRPr lang="ru-RU" dirty="0"/>
          </a:p>
        </p:txBody>
      </p:sp>
      <p:pic>
        <p:nvPicPr>
          <p:cNvPr id="1026" name="Picture 2" descr="F:\Фон для презентации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74605">
            <a:off x="967281" y="575494"/>
            <a:ext cx="1601813" cy="13681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7" name="Picture 3" descr="F:\Фон для презентации\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764704"/>
            <a:ext cx="1584176" cy="14401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Поведение  на  занятиях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Долго раскачиваются.</a:t>
            </a:r>
          </a:p>
          <a:p>
            <a:r>
              <a:rPr lang="ru-RU" dirty="0" smtClean="0"/>
              <a:t>Смотрят на стол, перед собой; если знают ответ – отвечают уверенно, задают вопросы ради получения информации.</a:t>
            </a:r>
          </a:p>
          <a:p>
            <a:r>
              <a:rPr lang="ru-RU" dirty="0" smtClean="0"/>
              <a:t>Пик  работоспособности приходится на конец занятия.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3438" y="2143116"/>
            <a:ext cx="4041775" cy="3951288"/>
          </a:xfrm>
        </p:spPr>
        <p:txBody>
          <a:bodyPr/>
          <a:lstStyle/>
          <a:p>
            <a:r>
              <a:rPr lang="ru-RU" dirty="0" smtClean="0"/>
              <a:t>Быстро набирают оптимальный уровень работоспособности.</a:t>
            </a:r>
          </a:p>
          <a:p>
            <a:r>
              <a:rPr lang="ru-RU" dirty="0" smtClean="0"/>
              <a:t>Смотрят в лицо, ищут подтверждение.</a:t>
            </a:r>
          </a:p>
          <a:p>
            <a:r>
              <a:rPr lang="ru-RU" dirty="0" smtClean="0"/>
              <a:t>Ориентированы на отношения между людьми, задают вопросы с целью установления контакта.</a:t>
            </a:r>
            <a:endParaRPr lang="ru-RU" dirty="0"/>
          </a:p>
        </p:txBody>
      </p:sp>
      <p:pic>
        <p:nvPicPr>
          <p:cNvPr id="12" name="Picture 2" descr="E:\Фон для презентации\03.jpg"/>
          <p:cNvPicPr>
            <a:picLocks noChangeAspect="1" noChangeArrowheads="1"/>
          </p:cNvPicPr>
          <p:nvPr/>
        </p:nvPicPr>
        <p:blipFill>
          <a:blip r:embed="rId2" cstate="print"/>
          <a:srcRect t="3067" b="3067"/>
          <a:stretch>
            <a:fillRect/>
          </a:stretch>
        </p:blipFill>
        <p:spPr bwMode="auto">
          <a:xfrm rot="20558924">
            <a:off x="3143240" y="5286388"/>
            <a:ext cx="1616572" cy="115345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2" descr="E:\Фон для презентации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6430">
            <a:off x="7388164" y="1249999"/>
            <a:ext cx="1581215" cy="12427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Игры мальчиков опираются на дальнее зрение, используют всё пространство.</a:t>
            </a:r>
          </a:p>
          <a:p>
            <a:r>
              <a:rPr lang="ru-RU" dirty="0" smtClean="0"/>
              <a:t>Им присущ исследовательский интерес.</a:t>
            </a:r>
          </a:p>
          <a:p>
            <a:r>
              <a:rPr lang="ru-RU" dirty="0" smtClean="0"/>
              <a:t>В играх берут на себя роли солдата, шофёра, лётчика.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Игры девочек опираются на ближнее зрение, используют ограниченное пространство.</a:t>
            </a:r>
          </a:p>
          <a:p>
            <a:r>
              <a:rPr lang="ru-RU" dirty="0" smtClean="0"/>
              <a:t>Больше интересуются назначением, чем внутренним устройством.</a:t>
            </a:r>
          </a:p>
          <a:p>
            <a:r>
              <a:rPr lang="ru-RU" dirty="0" smtClean="0"/>
              <a:t>Охотно осваивают социальные роли.</a:t>
            </a:r>
            <a:endParaRPr lang="ru-RU" dirty="0"/>
          </a:p>
        </p:txBody>
      </p:sp>
      <p:pic>
        <p:nvPicPr>
          <p:cNvPr id="3076" name="Picture 4" descr="F:\Фон для презентации\0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8161">
            <a:off x="656214" y="498358"/>
            <a:ext cx="1573491" cy="1203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2" descr="E:\Фон для презентации\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5248">
            <a:off x="7120634" y="827159"/>
            <a:ext cx="1771930" cy="126086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Рисование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Главное – процесс рисования.</a:t>
            </a:r>
          </a:p>
          <a:p>
            <a:r>
              <a:rPr lang="ru-RU" dirty="0" smtClean="0"/>
              <a:t>Рисунки  действием.  Люди схематичны, но в движении.</a:t>
            </a:r>
          </a:p>
          <a:p>
            <a:r>
              <a:rPr lang="ru-RU" dirty="0" smtClean="0"/>
              <a:t>Не очень чувствительны к цветам и оттенкам, могут рисовать одним карандашом.</a:t>
            </a:r>
          </a:p>
          <a:p>
            <a:r>
              <a:rPr lang="ru-RU" dirty="0" smtClean="0"/>
              <a:t>Не склонны </a:t>
            </a:r>
            <a:r>
              <a:rPr lang="ru-RU" dirty="0" err="1" smtClean="0"/>
              <a:t>аппелировать</a:t>
            </a:r>
            <a:r>
              <a:rPr lang="ru-RU" dirty="0" smtClean="0"/>
              <a:t> к образцу.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Девочки 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Главное – качество рисунка.</a:t>
            </a:r>
          </a:p>
          <a:p>
            <a:r>
              <a:rPr lang="ru-RU" dirty="0" smtClean="0"/>
              <a:t>Изображают бытовые сюжеты, принцесс, себя.</a:t>
            </a:r>
          </a:p>
          <a:p>
            <a:r>
              <a:rPr lang="ru-RU" dirty="0" smtClean="0"/>
              <a:t>Очень чувствительны к цветам. Рисунки выразительны.</a:t>
            </a:r>
          </a:p>
          <a:p>
            <a:r>
              <a:rPr lang="ru-RU" dirty="0" smtClean="0"/>
              <a:t>Вырисовывают детали, но рисунки статичные, аккуратные.</a:t>
            </a:r>
          </a:p>
          <a:p>
            <a:r>
              <a:rPr lang="ru-RU" dirty="0" smtClean="0"/>
              <a:t>По образцу рисуют точнее.</a:t>
            </a:r>
          </a:p>
        </p:txBody>
      </p:sp>
      <p:pic>
        <p:nvPicPr>
          <p:cNvPr id="7" name="Picture 3" descr="F:\Фон для презентации\0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1550">
            <a:off x="7627518" y="965203"/>
            <a:ext cx="1302169" cy="8852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098" name="Picture 2" descr="F:\Фон для презентации\0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6845">
            <a:off x="1221904" y="406882"/>
            <a:ext cx="1697139" cy="10924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Восприятие  оценки  взрослого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Интересует суть оценки.</a:t>
            </a:r>
          </a:p>
          <a:p>
            <a:r>
              <a:rPr lang="ru-RU" dirty="0" smtClean="0"/>
              <a:t>Для поддержки мальчика скажите: «Задание очень сложное, но ты справишься».</a:t>
            </a:r>
          </a:p>
          <a:p>
            <a:r>
              <a:rPr lang="ru-RU" dirty="0" smtClean="0"/>
              <a:t>Спокойно относятся к похвале и порицанию.</a:t>
            </a:r>
          </a:p>
          <a:p>
            <a:r>
              <a:rPr lang="ru-RU" dirty="0" smtClean="0"/>
              <a:t>Менее самолюбивы и обидчивы.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Им нельзя сразу говорить, что задание неверно выполнено.</a:t>
            </a:r>
          </a:p>
          <a:p>
            <a:r>
              <a:rPr lang="ru-RU" dirty="0" smtClean="0"/>
              <a:t>Для поддержки девочки скажите: «Задание сложное, ты уже такое делала».</a:t>
            </a:r>
          </a:p>
          <a:p>
            <a:r>
              <a:rPr lang="ru-RU" dirty="0" smtClean="0"/>
              <a:t>Близко принимают похвалу и порицание. Легко расстраиваются.</a:t>
            </a:r>
            <a:endParaRPr lang="ru-RU" dirty="0"/>
          </a:p>
        </p:txBody>
      </p:sp>
      <p:pic>
        <p:nvPicPr>
          <p:cNvPr id="12" name="Picture 2" descr="E:\Фон для презентации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86500">
            <a:off x="3442308" y="3289632"/>
            <a:ext cx="1581215" cy="12427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Развитие личности ребенка в современных условиях в свете </a:t>
            </a:r>
            <a:r>
              <a:rPr lang="ru-RU" sz="3200" b="1" dirty="0" err="1" smtClean="0">
                <a:solidFill>
                  <a:srgbClr val="C00000"/>
                </a:solidFill>
              </a:rPr>
              <a:t>гендерного</a:t>
            </a:r>
            <a:r>
              <a:rPr lang="ru-RU" sz="3200" b="1" dirty="0" smtClean="0">
                <a:solidFill>
                  <a:srgbClr val="C00000"/>
                </a:solidFill>
              </a:rPr>
              <a:t> воспитания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algn="just">
              <a:buNone/>
            </a:pPr>
            <a:r>
              <a:rPr lang="ru-RU" dirty="0" smtClean="0"/>
              <a:t>   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sz="2800" b="1" i="1" dirty="0" err="1" smtClean="0"/>
              <a:t>Гендерное</a:t>
            </a:r>
            <a:r>
              <a:rPr lang="ru-RU" sz="2800" b="1" i="1" dirty="0" smtClean="0"/>
              <a:t>  воспитание  -  это  организация  педагогического  процесса  с  учетом  половой  идентичности,  особенностей  развития  детей  в  ходе  </a:t>
            </a:r>
            <a:r>
              <a:rPr lang="ru-RU" sz="2800" b="1" i="1" dirty="0" err="1" smtClean="0"/>
              <a:t>полоролевой</a:t>
            </a:r>
            <a:r>
              <a:rPr lang="ru-RU" sz="2800" b="1" i="1" dirty="0" smtClean="0"/>
              <a:t>  социализации.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Советы  по  формированию  полового  самосознания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Впереди колонны ставить мальчика.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Спортивная одежда должна отражать половую принадлежность.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Вырабатывать красивую осанку, походку.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Учить держать себя при разговоре – сидеть, стоять – в соответствии с их полом.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Вырабатывать мужественные качества у мальчиков, женственные – у девочек.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3" descr="F:\Фон для презентации\___20131119_1832406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1571604" y="2844224"/>
            <a:ext cx="6143668" cy="20005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Создание  игровых  уголков  для  мальчиков  и  девочек</a:t>
            </a: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Примерное  оборудование  уголка 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для  девочек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757758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Сундучок с предметами  женской одежды.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Шкатулка с украшениями.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Предметы «косметики», галантереи.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Картонные куклы с нарисованным «гардеробом».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Приспособления для рукоделия.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Журналы мод.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Зеркало.</a:t>
            </a:r>
            <a:endParaRPr lang="ru-RU" sz="2400" dirty="0"/>
          </a:p>
        </p:txBody>
      </p:sp>
      <p:pic>
        <p:nvPicPr>
          <p:cNvPr id="1026" name="Picture 2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7741">
            <a:off x="6840393" y="3589870"/>
            <a:ext cx="1643074" cy="22145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0" name="Picture 6" descr="C:\Program Files\Microsoft Office\MEDIA\CAGCAT10\j022190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9550">
            <a:off x="4963827" y="3689894"/>
            <a:ext cx="1827886" cy="17364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Примерное  оборудование  уголка  для  мальчиков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Предметы одежды, головные уборы.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Предметы галантереи.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Предметы мужского туалета и гигиены.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Мужские украшения.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Журналы, буклеты.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Телефон, часы.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Спортивные атрибуты.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Инструменты.</a:t>
            </a:r>
            <a:endParaRPr lang="ru-RU" sz="2400" dirty="0"/>
          </a:p>
        </p:txBody>
      </p:sp>
      <p:pic>
        <p:nvPicPr>
          <p:cNvPr id="33" name="Picture 2" descr="F:\Фон для презентации\0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9060">
            <a:off x="6708489" y="2759200"/>
            <a:ext cx="1697139" cy="10924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4" name="Picture 4" descr="F:\Фон для презентации\0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4531">
            <a:off x="6201774" y="3786000"/>
            <a:ext cx="1573491" cy="13078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5" name="Picture 3" descr="F:\Фон для презентации\01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62137">
            <a:off x="4487702" y="3640016"/>
            <a:ext cx="1731408" cy="120273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85918" y="5286388"/>
            <a:ext cx="6264696" cy="785818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СПАСИБО  ЗА ВНИМАНИЕ!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214546" y="5357826"/>
            <a:ext cx="5486400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2" descr="E:\Фон для презентации\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067" b="3067"/>
          <a:stretch>
            <a:fillRect/>
          </a:stretch>
        </p:blipFill>
        <p:spPr bwMode="auto">
          <a:xfrm>
            <a:off x="3786182" y="1357298"/>
            <a:ext cx="4654095" cy="368649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3" descr="E:\Фон для презентации\05 (1).jpg"/>
          <p:cNvPicPr>
            <a:picLocks noChangeAspect="1" noChangeArrowheads="1"/>
          </p:cNvPicPr>
          <p:nvPr/>
        </p:nvPicPr>
        <p:blipFill>
          <a:blip r:embed="rId3" cstate="print"/>
          <a:srcRect t="4470" b="4470"/>
          <a:stretch>
            <a:fillRect/>
          </a:stretch>
        </p:blipFill>
        <p:spPr bwMode="auto">
          <a:xfrm rot="20493392">
            <a:off x="670528" y="1100250"/>
            <a:ext cx="3847966" cy="31035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2" descr="E:\Фон для презентации\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85728"/>
            <a:ext cx="2786082" cy="17859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Цель  </a:t>
            </a:r>
            <a:r>
              <a:rPr lang="ru-RU" sz="4000" b="1" dirty="0" err="1" smtClean="0">
                <a:solidFill>
                  <a:srgbClr val="C00000"/>
                </a:solidFill>
              </a:rPr>
              <a:t>полоролевого</a:t>
            </a:r>
            <a:r>
              <a:rPr lang="ru-RU" sz="4000" b="1" dirty="0" smtClean="0">
                <a:solidFill>
                  <a:srgbClr val="C00000"/>
                </a:solidFill>
              </a:rPr>
              <a:t>  воспитания человека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Этапы  формирования  полового  самосознания  детей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этап – от рождения до 3 лет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/>
              <a:t>    </a:t>
            </a:r>
          </a:p>
          <a:p>
            <a:pPr algn="ctr">
              <a:buNone/>
            </a:pPr>
            <a:r>
              <a:rPr lang="ru-RU" sz="2600" b="1" i="1" dirty="0" smtClean="0"/>
              <a:t>Формирование  представлений о себе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Половое  самосознание.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Половая идентификация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Управление своим телом.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Местоимения «Он, Она»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Считают, что пол можно изменить.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Воспитательные  задачи: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Создать условия для становления личности.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Относится к ребенку адекватно его половой идентификации.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Обучение мальчиков с помощью зрительного анализатора, девочек – слухового.</a:t>
            </a:r>
          </a:p>
          <a:p>
            <a:pPr>
              <a:buFont typeface="Wingdings" pitchFamily="2" charset="2"/>
              <a:buChar char="§"/>
            </a:pP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II </a:t>
            </a:r>
            <a:r>
              <a:rPr lang="ru-RU" b="1" dirty="0" smtClean="0">
                <a:solidFill>
                  <a:srgbClr val="C00000"/>
                </a:solidFill>
              </a:rPr>
              <a:t>этап – от 3 до 4 лет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Формирование представлений о себе</a:t>
            </a:r>
          </a:p>
          <a:p>
            <a:r>
              <a:rPr lang="ru-RU" dirty="0" smtClean="0"/>
              <a:t>Различает пол окружающих людей.</a:t>
            </a:r>
          </a:p>
          <a:p>
            <a:r>
              <a:rPr lang="ru-RU" dirty="0" smtClean="0"/>
              <a:t>Складываются интересы и ценностные ориентации.</a:t>
            </a:r>
          </a:p>
          <a:p>
            <a:r>
              <a:rPr lang="ru-RU" dirty="0" smtClean="0"/>
              <a:t>Первые представления о социальных ролях папы и мамы.</a:t>
            </a:r>
          </a:p>
          <a:p>
            <a:r>
              <a:rPr lang="ru-RU" dirty="0" smtClean="0"/>
              <a:t>Интерес к своему телу.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Воспитательные  задачи:</a:t>
            </a:r>
          </a:p>
          <a:p>
            <a:r>
              <a:rPr lang="ru-RU" dirty="0" smtClean="0"/>
              <a:t>Развивать положительное отношение к имени, к себе.</a:t>
            </a:r>
          </a:p>
          <a:p>
            <a:r>
              <a:rPr lang="ru-RU" dirty="0" smtClean="0"/>
              <a:t>Развивать модели ролевого поведения.</a:t>
            </a:r>
          </a:p>
          <a:p>
            <a:r>
              <a:rPr lang="ru-RU" dirty="0" smtClean="0"/>
              <a:t>Поощрять поведение детей в соответствии с полом. </a:t>
            </a:r>
          </a:p>
          <a:p>
            <a:r>
              <a:rPr lang="ru-RU" dirty="0" smtClean="0"/>
              <a:t>Показывать образцы </a:t>
            </a:r>
            <a:r>
              <a:rPr lang="ru-RU" dirty="0" err="1" smtClean="0"/>
              <a:t>полоролевого</a:t>
            </a:r>
            <a:r>
              <a:rPr lang="ru-RU" dirty="0" smtClean="0"/>
              <a:t> поведения.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III </a:t>
            </a:r>
            <a:r>
              <a:rPr lang="ru-RU" b="1" dirty="0" smtClean="0">
                <a:solidFill>
                  <a:srgbClr val="C00000"/>
                </a:solidFill>
              </a:rPr>
              <a:t> этап – от 4 до 6 лет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sz="3100" b="1" i="1" dirty="0" smtClean="0"/>
              <a:t>Формирование представлений о себе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Формируются отношения 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Распределение ролей в играх по половому признаку.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Появляются  вопросы о детстве родителей,  об устройстве  организма.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Появляются увлечения, влюблённость.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Начинается разделение детей в общении.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r>
              <a:rPr lang="ru-RU" sz="3100" b="1" i="1" dirty="0" smtClean="0"/>
              <a:t>Воспитательные  задачи: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Формировать  поведение и отношения.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Показывать  характерные отличия профессиональных качеств и умений.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Адекватная реакция взрослых на сексуальные игры.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IV </a:t>
            </a:r>
            <a:r>
              <a:rPr lang="ru-RU" b="1" dirty="0" smtClean="0">
                <a:solidFill>
                  <a:srgbClr val="C00000"/>
                </a:solidFill>
              </a:rPr>
              <a:t> этап – от 6 до 7 лет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Формирование представлений о себе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Половое самосознание и стереотип поведения.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Необратимость половой принадлежности.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Роль сверстников.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Нравственные качества.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Используют нецензурные выражения.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Воспитательные  задачи: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Воспитывать гордость за свой пол.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Поощрять детей в играх за исполнение ролей , соответствующих их полу.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Ограничивать доступ к средствам массовой информации.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При обучении учитывать особенности восприятия мальчиков и девочек.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н для презентации\___20131119_1832406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F:\Фон для презентации\___20131119_1832406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85852" y="2786058"/>
            <a:ext cx="6480720" cy="24314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Обобщения, характеризующие    особенности 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мальчиков  и  девочек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1148</Words>
  <Application>Microsoft Office PowerPoint</Application>
  <PresentationFormat>Экран (4:3)</PresentationFormat>
  <Paragraphs>200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Georgia</vt:lpstr>
      <vt:lpstr>Wingdings</vt:lpstr>
      <vt:lpstr>Тема Office</vt:lpstr>
      <vt:lpstr>1_Специальное оформление</vt:lpstr>
      <vt:lpstr>Специальное оформление</vt:lpstr>
      <vt:lpstr> </vt:lpstr>
      <vt:lpstr>Развитие личности ребенка в современных условиях в свете гендерного воспитания</vt:lpstr>
      <vt:lpstr>Цель  полоролевого  воспитания человека</vt:lpstr>
      <vt:lpstr>Этапы  формирования  полового  самосознания  детей</vt:lpstr>
      <vt:lpstr>I этап – от рождения до 3 лет</vt:lpstr>
      <vt:lpstr>II этап – от 3 до 4 лет</vt:lpstr>
      <vt:lpstr>III  этап – от 4 до 6 лет</vt:lpstr>
      <vt:lpstr>IV  этап – от 6 до 7 лет</vt:lpstr>
      <vt:lpstr>Презентация PowerPoint</vt:lpstr>
      <vt:lpstr>           Анатомо-физиологические особенности</vt:lpstr>
      <vt:lpstr>Характеристика  личности.</vt:lpstr>
      <vt:lpstr>Эмоции</vt:lpstr>
      <vt:lpstr>Общение</vt:lpstr>
      <vt:lpstr>Умственная  деятельность</vt:lpstr>
      <vt:lpstr>Речь</vt:lpstr>
      <vt:lpstr>Поведение  на  занятиях</vt:lpstr>
      <vt:lpstr>Игры</vt:lpstr>
      <vt:lpstr>Рисование</vt:lpstr>
      <vt:lpstr>Восприятие  оценки  взрослого</vt:lpstr>
      <vt:lpstr>Советы  по  формированию  полового  самосознания</vt:lpstr>
      <vt:lpstr>Презентация PowerPoint</vt:lpstr>
      <vt:lpstr>Примерное  оборудование  уголка   для  девочек</vt:lpstr>
      <vt:lpstr>Примерное  оборудование  уголка  для  мальчиков</vt:lpstr>
      <vt:lpstr>СПАСИБО  ЗА ВНИМАНИЕ!</vt:lpstr>
    </vt:vector>
  </TitlesOfParts>
  <Company>инфотелл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56</cp:revision>
  <dcterms:created xsi:type="dcterms:W3CDTF">2014-05-19T08:34:25Z</dcterms:created>
  <dcterms:modified xsi:type="dcterms:W3CDTF">2021-04-13T15:25:30Z</dcterms:modified>
</cp:coreProperties>
</file>